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82" r:id="rId5"/>
    <p:sldId id="259" r:id="rId6"/>
    <p:sldId id="260" r:id="rId7"/>
    <p:sldId id="261" r:id="rId8"/>
    <p:sldId id="268" r:id="rId9"/>
    <p:sldId id="267" r:id="rId10"/>
    <p:sldId id="271" r:id="rId11"/>
    <p:sldId id="262" r:id="rId12"/>
    <p:sldId id="269" r:id="rId13"/>
    <p:sldId id="270" r:id="rId14"/>
    <p:sldId id="272" r:id="rId15"/>
    <p:sldId id="263" r:id="rId16"/>
    <p:sldId id="274" r:id="rId17"/>
    <p:sldId id="275" r:id="rId18"/>
    <p:sldId id="276" r:id="rId19"/>
    <p:sldId id="277" r:id="rId20"/>
    <p:sldId id="278" r:id="rId21"/>
    <p:sldId id="279" r:id="rId22"/>
    <p:sldId id="280" r:id="rId23"/>
    <p:sldId id="264" r:id="rId24"/>
    <p:sldId id="265"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5BAC-A93D-F9A8-B2D8-8783529C3108}" v="145" dt="2024-04-29T15:49:22.201"/>
    <p1510:client id="{33BD5044-4E72-A53C-0D7F-1F462FEB0237}" v="1139" dt="2024-04-30T20:51:05.528"/>
    <p1510:client id="{8EE56CA4-D2A9-27FF-88C3-37C234A44322}" v="12" dt="2024-04-30T23:24:38.971"/>
    <p1510:client id="{91A62EF3-764D-00FA-A67B-13C63E34D688}" v="103" dt="2024-04-30T22:55:12.811"/>
    <p1510:client id="{92E33F89-0F62-A788-7761-AA3D49178EDA}" v="4" dt="2024-04-30T19:21:49.894"/>
    <p1510:client id="{A8DF5B22-EBEC-B9F2-1A36-8EBB831A4E78}" v="247" dt="2024-04-30T04:01:10.337"/>
    <p1510:client id="{E584F53F-2302-7E59-4794-8FC9BD37EEA7}" v="925" dt="2024-04-30T18:25:09.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62C26-4247-4B53-8C5A-76F1B76FB6D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ECDADA-58BB-4ECC-B514-364E0422102A}">
      <dgm:prSet/>
      <dgm:spPr/>
      <dgm:t>
        <a:bodyPr/>
        <a:lstStyle/>
        <a:p>
          <a:pPr>
            <a:lnSpc>
              <a:spcPct val="100000"/>
            </a:lnSpc>
          </a:pPr>
          <a:r>
            <a:rPr lang="en-US"/>
            <a:t>Powered by an electric motor </a:t>
          </a:r>
        </a:p>
      </dgm:t>
    </dgm:pt>
    <dgm:pt modelId="{AF109BFD-729D-4C7A-892E-0CFFE727F885}" type="parTrans" cxnId="{70CA01E3-B673-4100-BE8D-7BF8AB1D93F1}">
      <dgm:prSet/>
      <dgm:spPr/>
      <dgm:t>
        <a:bodyPr/>
        <a:lstStyle/>
        <a:p>
          <a:endParaRPr lang="en-US"/>
        </a:p>
      </dgm:t>
    </dgm:pt>
    <dgm:pt modelId="{9773FABF-ABCB-4113-AF67-DE0ADE5D1E34}" type="sibTrans" cxnId="{70CA01E3-B673-4100-BE8D-7BF8AB1D93F1}">
      <dgm:prSet/>
      <dgm:spPr/>
      <dgm:t>
        <a:bodyPr/>
        <a:lstStyle/>
        <a:p>
          <a:endParaRPr lang="en-US"/>
        </a:p>
      </dgm:t>
    </dgm:pt>
    <dgm:pt modelId="{5C384B56-5ED5-4618-BAA5-C18B63ECD0A3}">
      <dgm:prSet/>
      <dgm:spPr/>
      <dgm:t>
        <a:bodyPr/>
        <a:lstStyle/>
        <a:p>
          <a:pPr>
            <a:lnSpc>
              <a:spcPct val="100000"/>
            </a:lnSpc>
          </a:pPr>
          <a:r>
            <a:rPr lang="en-US"/>
            <a:t>Replaces fuel with a chargeable battery</a:t>
          </a:r>
        </a:p>
      </dgm:t>
    </dgm:pt>
    <dgm:pt modelId="{D1F299B0-E278-4AE4-ADEF-ADE6C859824B}" type="parTrans" cxnId="{DC95610E-88C1-4718-B574-991760356ECF}">
      <dgm:prSet/>
      <dgm:spPr/>
      <dgm:t>
        <a:bodyPr/>
        <a:lstStyle/>
        <a:p>
          <a:endParaRPr lang="en-US"/>
        </a:p>
      </dgm:t>
    </dgm:pt>
    <dgm:pt modelId="{27AFA7FB-26CE-4CFA-8531-E5F43CC532A3}" type="sibTrans" cxnId="{DC95610E-88C1-4718-B574-991760356ECF}">
      <dgm:prSet/>
      <dgm:spPr/>
      <dgm:t>
        <a:bodyPr/>
        <a:lstStyle/>
        <a:p>
          <a:endParaRPr lang="en-US"/>
        </a:p>
      </dgm:t>
    </dgm:pt>
    <dgm:pt modelId="{EB4E4C3F-D5C7-4353-B1A7-153635B4E395}">
      <dgm:prSet/>
      <dgm:spPr/>
      <dgm:t>
        <a:bodyPr/>
        <a:lstStyle/>
        <a:p>
          <a:pPr>
            <a:lnSpc>
              <a:spcPct val="100000"/>
            </a:lnSpc>
          </a:pPr>
          <a:r>
            <a:rPr lang="en-US"/>
            <a:t>Idea is to lower fuel costs and reduce emissions.</a:t>
          </a:r>
        </a:p>
      </dgm:t>
    </dgm:pt>
    <dgm:pt modelId="{E491ACE7-9A67-44E7-80F5-5A60C1152E6B}" type="parTrans" cxnId="{551C168E-0E34-4ABD-84BB-4DD700144372}">
      <dgm:prSet/>
      <dgm:spPr/>
      <dgm:t>
        <a:bodyPr/>
        <a:lstStyle/>
        <a:p>
          <a:endParaRPr lang="en-US"/>
        </a:p>
      </dgm:t>
    </dgm:pt>
    <dgm:pt modelId="{7FEB0500-D8B9-4617-8078-4542F4556EC2}" type="sibTrans" cxnId="{551C168E-0E34-4ABD-84BB-4DD700144372}">
      <dgm:prSet/>
      <dgm:spPr/>
      <dgm:t>
        <a:bodyPr/>
        <a:lstStyle/>
        <a:p>
          <a:endParaRPr lang="en-US"/>
        </a:p>
      </dgm:t>
    </dgm:pt>
    <dgm:pt modelId="{9509D1D8-0338-4D43-A28F-5F16E287811A}" type="pres">
      <dgm:prSet presAssocID="{A8262C26-4247-4B53-8C5A-76F1B76FB6DA}" presName="root" presStyleCnt="0">
        <dgm:presLayoutVars>
          <dgm:dir/>
          <dgm:resizeHandles val="exact"/>
        </dgm:presLayoutVars>
      </dgm:prSet>
      <dgm:spPr/>
    </dgm:pt>
    <dgm:pt modelId="{91AC9F83-A614-47F0-90EF-E87E58FEB66A}" type="pres">
      <dgm:prSet presAssocID="{90ECDADA-58BB-4ECC-B514-364E0422102A}" presName="compNode" presStyleCnt="0"/>
      <dgm:spPr/>
    </dgm:pt>
    <dgm:pt modelId="{8253B305-EABF-45E4-9A1C-119B8D381B45}" type="pres">
      <dgm:prSet presAssocID="{90ECDADA-58BB-4ECC-B514-364E042210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0C2687A0-83FF-440D-9465-99FB77FF60D6}" type="pres">
      <dgm:prSet presAssocID="{90ECDADA-58BB-4ECC-B514-364E0422102A}" presName="spaceRect" presStyleCnt="0"/>
      <dgm:spPr/>
    </dgm:pt>
    <dgm:pt modelId="{8E438743-F323-49D3-83BB-1D8CA5A00DD8}" type="pres">
      <dgm:prSet presAssocID="{90ECDADA-58BB-4ECC-B514-364E0422102A}" presName="textRect" presStyleLbl="revTx" presStyleIdx="0" presStyleCnt="3">
        <dgm:presLayoutVars>
          <dgm:chMax val="1"/>
          <dgm:chPref val="1"/>
        </dgm:presLayoutVars>
      </dgm:prSet>
      <dgm:spPr/>
    </dgm:pt>
    <dgm:pt modelId="{15BE0A94-2F78-4E7A-9814-80D4ED9DDA08}" type="pres">
      <dgm:prSet presAssocID="{9773FABF-ABCB-4113-AF67-DE0ADE5D1E34}" presName="sibTrans" presStyleCnt="0"/>
      <dgm:spPr/>
    </dgm:pt>
    <dgm:pt modelId="{63DD425D-3003-4F5F-945A-7E256773E6FE}" type="pres">
      <dgm:prSet presAssocID="{5C384B56-5ED5-4618-BAA5-C18B63ECD0A3}" presName="compNode" presStyleCnt="0"/>
      <dgm:spPr/>
    </dgm:pt>
    <dgm:pt modelId="{D79034B2-BF9A-4CCC-8764-9D1AABC6E994}" type="pres">
      <dgm:prSet presAssocID="{5C384B56-5ED5-4618-BAA5-C18B63ECD0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ull Battery"/>
        </a:ext>
      </dgm:extLst>
    </dgm:pt>
    <dgm:pt modelId="{A0B4A4E4-C188-4D0A-AC5C-406436A9C1B1}" type="pres">
      <dgm:prSet presAssocID="{5C384B56-5ED5-4618-BAA5-C18B63ECD0A3}" presName="spaceRect" presStyleCnt="0"/>
      <dgm:spPr/>
    </dgm:pt>
    <dgm:pt modelId="{D67E3405-1A90-4EB1-94D7-8CA259944EEE}" type="pres">
      <dgm:prSet presAssocID="{5C384B56-5ED5-4618-BAA5-C18B63ECD0A3}" presName="textRect" presStyleLbl="revTx" presStyleIdx="1" presStyleCnt="3">
        <dgm:presLayoutVars>
          <dgm:chMax val="1"/>
          <dgm:chPref val="1"/>
        </dgm:presLayoutVars>
      </dgm:prSet>
      <dgm:spPr/>
    </dgm:pt>
    <dgm:pt modelId="{4F775835-D180-4D6E-87E9-4BAEAA4AE280}" type="pres">
      <dgm:prSet presAssocID="{27AFA7FB-26CE-4CFA-8531-E5F43CC532A3}" presName="sibTrans" presStyleCnt="0"/>
      <dgm:spPr/>
    </dgm:pt>
    <dgm:pt modelId="{D50C0DAD-3AFF-42EB-8931-502728BE080A}" type="pres">
      <dgm:prSet presAssocID="{EB4E4C3F-D5C7-4353-B1A7-153635B4E395}" presName="compNode" presStyleCnt="0"/>
      <dgm:spPr/>
    </dgm:pt>
    <dgm:pt modelId="{326182DD-A1D4-4198-A22D-C9E62794B7AA}" type="pres">
      <dgm:prSet presAssocID="{EB4E4C3F-D5C7-4353-B1A7-153635B4E3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29256849-EF80-4239-A6BA-25105F5C6105}" type="pres">
      <dgm:prSet presAssocID="{EB4E4C3F-D5C7-4353-B1A7-153635B4E395}" presName="spaceRect" presStyleCnt="0"/>
      <dgm:spPr/>
    </dgm:pt>
    <dgm:pt modelId="{A1110A44-1599-46A2-B235-5D2B3D9A31E5}" type="pres">
      <dgm:prSet presAssocID="{EB4E4C3F-D5C7-4353-B1A7-153635B4E395}" presName="textRect" presStyleLbl="revTx" presStyleIdx="2" presStyleCnt="3">
        <dgm:presLayoutVars>
          <dgm:chMax val="1"/>
          <dgm:chPref val="1"/>
        </dgm:presLayoutVars>
      </dgm:prSet>
      <dgm:spPr/>
    </dgm:pt>
  </dgm:ptLst>
  <dgm:cxnLst>
    <dgm:cxn modelId="{67959F01-1398-4522-AF55-D092CF0569D0}" type="presOf" srcId="{90ECDADA-58BB-4ECC-B514-364E0422102A}" destId="{8E438743-F323-49D3-83BB-1D8CA5A00DD8}" srcOrd="0" destOrd="0" presId="urn:microsoft.com/office/officeart/2018/2/layout/IconLabelList"/>
    <dgm:cxn modelId="{DC95610E-88C1-4718-B574-991760356ECF}" srcId="{A8262C26-4247-4B53-8C5A-76F1B76FB6DA}" destId="{5C384B56-5ED5-4618-BAA5-C18B63ECD0A3}" srcOrd="1" destOrd="0" parTransId="{D1F299B0-E278-4AE4-ADEF-ADE6C859824B}" sibTransId="{27AFA7FB-26CE-4CFA-8531-E5F43CC532A3}"/>
    <dgm:cxn modelId="{E1C12023-DE89-46EB-AE01-06CDE09BADD9}" type="presOf" srcId="{5C384B56-5ED5-4618-BAA5-C18B63ECD0A3}" destId="{D67E3405-1A90-4EB1-94D7-8CA259944EEE}" srcOrd="0" destOrd="0" presId="urn:microsoft.com/office/officeart/2018/2/layout/IconLabelList"/>
    <dgm:cxn modelId="{C96FA95F-2CB8-4CCC-97CD-992E85E7657D}" type="presOf" srcId="{EB4E4C3F-D5C7-4353-B1A7-153635B4E395}" destId="{A1110A44-1599-46A2-B235-5D2B3D9A31E5}" srcOrd="0" destOrd="0" presId="urn:microsoft.com/office/officeart/2018/2/layout/IconLabelList"/>
    <dgm:cxn modelId="{EDEEE14E-8488-4C57-A4D1-174A73333795}" type="presOf" srcId="{A8262C26-4247-4B53-8C5A-76F1B76FB6DA}" destId="{9509D1D8-0338-4D43-A28F-5F16E287811A}" srcOrd="0" destOrd="0" presId="urn:microsoft.com/office/officeart/2018/2/layout/IconLabelList"/>
    <dgm:cxn modelId="{551C168E-0E34-4ABD-84BB-4DD700144372}" srcId="{A8262C26-4247-4B53-8C5A-76F1B76FB6DA}" destId="{EB4E4C3F-D5C7-4353-B1A7-153635B4E395}" srcOrd="2" destOrd="0" parTransId="{E491ACE7-9A67-44E7-80F5-5A60C1152E6B}" sibTransId="{7FEB0500-D8B9-4617-8078-4542F4556EC2}"/>
    <dgm:cxn modelId="{70CA01E3-B673-4100-BE8D-7BF8AB1D93F1}" srcId="{A8262C26-4247-4B53-8C5A-76F1B76FB6DA}" destId="{90ECDADA-58BB-4ECC-B514-364E0422102A}" srcOrd="0" destOrd="0" parTransId="{AF109BFD-729D-4C7A-892E-0CFFE727F885}" sibTransId="{9773FABF-ABCB-4113-AF67-DE0ADE5D1E34}"/>
    <dgm:cxn modelId="{E0C617AF-5EED-40BA-B012-56C8B9AC1206}" type="presParOf" srcId="{9509D1D8-0338-4D43-A28F-5F16E287811A}" destId="{91AC9F83-A614-47F0-90EF-E87E58FEB66A}" srcOrd="0" destOrd="0" presId="urn:microsoft.com/office/officeart/2018/2/layout/IconLabelList"/>
    <dgm:cxn modelId="{BB19D687-42F0-45C7-B488-7E02BA76F10E}" type="presParOf" srcId="{91AC9F83-A614-47F0-90EF-E87E58FEB66A}" destId="{8253B305-EABF-45E4-9A1C-119B8D381B45}" srcOrd="0" destOrd="0" presId="urn:microsoft.com/office/officeart/2018/2/layout/IconLabelList"/>
    <dgm:cxn modelId="{A6155842-461C-4565-A160-10B7C72FF302}" type="presParOf" srcId="{91AC9F83-A614-47F0-90EF-E87E58FEB66A}" destId="{0C2687A0-83FF-440D-9465-99FB77FF60D6}" srcOrd="1" destOrd="0" presId="urn:microsoft.com/office/officeart/2018/2/layout/IconLabelList"/>
    <dgm:cxn modelId="{5DF9F964-48B9-469C-A883-D443CD8B22B1}" type="presParOf" srcId="{91AC9F83-A614-47F0-90EF-E87E58FEB66A}" destId="{8E438743-F323-49D3-83BB-1D8CA5A00DD8}" srcOrd="2" destOrd="0" presId="urn:microsoft.com/office/officeart/2018/2/layout/IconLabelList"/>
    <dgm:cxn modelId="{24F728B2-202B-4E01-B03C-FBAE7D27EBDA}" type="presParOf" srcId="{9509D1D8-0338-4D43-A28F-5F16E287811A}" destId="{15BE0A94-2F78-4E7A-9814-80D4ED9DDA08}" srcOrd="1" destOrd="0" presId="urn:microsoft.com/office/officeart/2018/2/layout/IconLabelList"/>
    <dgm:cxn modelId="{8E6AE9A9-06B7-474E-82C5-0454C7507532}" type="presParOf" srcId="{9509D1D8-0338-4D43-A28F-5F16E287811A}" destId="{63DD425D-3003-4F5F-945A-7E256773E6FE}" srcOrd="2" destOrd="0" presId="urn:microsoft.com/office/officeart/2018/2/layout/IconLabelList"/>
    <dgm:cxn modelId="{8E4DF943-D3D5-4BD5-B3A3-9222AF26C05D}" type="presParOf" srcId="{63DD425D-3003-4F5F-945A-7E256773E6FE}" destId="{D79034B2-BF9A-4CCC-8764-9D1AABC6E994}" srcOrd="0" destOrd="0" presId="urn:microsoft.com/office/officeart/2018/2/layout/IconLabelList"/>
    <dgm:cxn modelId="{3C7CA773-6681-4052-8DA4-4D5F8957D594}" type="presParOf" srcId="{63DD425D-3003-4F5F-945A-7E256773E6FE}" destId="{A0B4A4E4-C188-4D0A-AC5C-406436A9C1B1}" srcOrd="1" destOrd="0" presId="urn:microsoft.com/office/officeart/2018/2/layout/IconLabelList"/>
    <dgm:cxn modelId="{699CB1F6-EE80-483B-B692-4CE5FDFC1B9D}" type="presParOf" srcId="{63DD425D-3003-4F5F-945A-7E256773E6FE}" destId="{D67E3405-1A90-4EB1-94D7-8CA259944EEE}" srcOrd="2" destOrd="0" presId="urn:microsoft.com/office/officeart/2018/2/layout/IconLabelList"/>
    <dgm:cxn modelId="{5D4E27D4-D0F5-4671-8B8A-D5C10A730E8B}" type="presParOf" srcId="{9509D1D8-0338-4D43-A28F-5F16E287811A}" destId="{4F775835-D180-4D6E-87E9-4BAEAA4AE280}" srcOrd="3" destOrd="0" presId="urn:microsoft.com/office/officeart/2018/2/layout/IconLabelList"/>
    <dgm:cxn modelId="{461573ED-81CC-4F8C-B7F1-26572020AC0A}" type="presParOf" srcId="{9509D1D8-0338-4D43-A28F-5F16E287811A}" destId="{D50C0DAD-3AFF-42EB-8931-502728BE080A}" srcOrd="4" destOrd="0" presId="urn:microsoft.com/office/officeart/2018/2/layout/IconLabelList"/>
    <dgm:cxn modelId="{CB189FBB-1816-495B-8314-62A6925E36E6}" type="presParOf" srcId="{D50C0DAD-3AFF-42EB-8931-502728BE080A}" destId="{326182DD-A1D4-4198-A22D-C9E62794B7AA}" srcOrd="0" destOrd="0" presId="urn:microsoft.com/office/officeart/2018/2/layout/IconLabelList"/>
    <dgm:cxn modelId="{FB8DC724-5A95-48D0-AC47-8B92148C6335}" type="presParOf" srcId="{D50C0DAD-3AFF-42EB-8931-502728BE080A}" destId="{29256849-EF80-4239-A6BA-25105F5C6105}" srcOrd="1" destOrd="0" presId="urn:microsoft.com/office/officeart/2018/2/layout/IconLabelList"/>
    <dgm:cxn modelId="{1B327FE4-D5EB-4DC6-B459-E6B5190AC722}" type="presParOf" srcId="{D50C0DAD-3AFF-42EB-8931-502728BE080A}" destId="{A1110A44-1599-46A2-B235-5D2B3D9A31E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175D14-5D87-480F-AA3F-D7620ED28200}"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2DAC4B90-5681-4CA4-A6F0-FF6D496109D1}">
      <dgm:prSet/>
      <dgm:spPr/>
      <dgm:t>
        <a:bodyPr/>
        <a:lstStyle/>
        <a:p>
          <a:r>
            <a:rPr lang="en-US"/>
            <a:t>Our dataset is found from the vehicles registered under the Department of Licensing of Washington State.</a:t>
          </a:r>
        </a:p>
      </dgm:t>
    </dgm:pt>
    <dgm:pt modelId="{309CBBB4-6450-4C2B-A4F8-FE3F699465C8}" type="parTrans" cxnId="{515F3BC5-FDEA-4C21-8EAE-7537AFBC53B1}">
      <dgm:prSet/>
      <dgm:spPr/>
      <dgm:t>
        <a:bodyPr/>
        <a:lstStyle/>
        <a:p>
          <a:endParaRPr lang="en-US"/>
        </a:p>
      </dgm:t>
    </dgm:pt>
    <dgm:pt modelId="{1F66A70A-5C5F-4FB8-A067-D8265CB1FE16}" type="sibTrans" cxnId="{515F3BC5-FDEA-4C21-8EAE-7537AFBC53B1}">
      <dgm:prSet/>
      <dgm:spPr/>
      <dgm:t>
        <a:bodyPr/>
        <a:lstStyle/>
        <a:p>
          <a:endParaRPr lang="en-US"/>
        </a:p>
      </dgm:t>
    </dgm:pt>
    <dgm:pt modelId="{997AFCAA-DE3C-4483-8BDC-5A1241788430}">
      <dgm:prSet/>
      <dgm:spPr/>
      <dgm:t>
        <a:bodyPr/>
        <a:lstStyle/>
        <a:p>
          <a:pPr rtl="0"/>
          <a:r>
            <a:rPr lang="en-US"/>
            <a:t>177,866 </a:t>
          </a:r>
          <a:r>
            <a:rPr lang="en-US">
              <a:latin typeface="Trade Gothic Next Cond"/>
            </a:rPr>
            <a:t>Records and </a:t>
          </a:r>
          <a:r>
            <a:rPr lang="en-US"/>
            <a:t>17 </a:t>
          </a:r>
          <a:r>
            <a:rPr lang="en-US">
              <a:latin typeface="Trade Gothic Next Cond"/>
            </a:rPr>
            <a:t>Features </a:t>
          </a:r>
          <a:r>
            <a:rPr lang="en-US"/>
            <a:t> </a:t>
          </a:r>
          <a:endParaRPr lang="en-US">
            <a:latin typeface="Trade Gothic Next Cond"/>
          </a:endParaRPr>
        </a:p>
      </dgm:t>
    </dgm:pt>
    <dgm:pt modelId="{3C73BBB3-0855-4CBC-A3A3-7F06B4471DEC}" type="parTrans" cxnId="{8B833A37-549C-4343-BA86-130AAFE2C9AF}">
      <dgm:prSet/>
      <dgm:spPr/>
      <dgm:t>
        <a:bodyPr/>
        <a:lstStyle/>
        <a:p>
          <a:endParaRPr lang="en-US"/>
        </a:p>
      </dgm:t>
    </dgm:pt>
    <dgm:pt modelId="{1C6FFC4D-813F-4EB9-B2F6-3B8B86750515}" type="sibTrans" cxnId="{8B833A37-549C-4343-BA86-130AAFE2C9AF}">
      <dgm:prSet/>
      <dgm:spPr/>
      <dgm:t>
        <a:bodyPr/>
        <a:lstStyle/>
        <a:p>
          <a:endParaRPr lang="en-US"/>
        </a:p>
      </dgm:t>
    </dgm:pt>
    <dgm:pt modelId="{310F72EC-9C6E-4968-851F-D8DD058F7741}">
      <dgm:prSet/>
      <dgm:spPr/>
      <dgm:t>
        <a:bodyPr/>
        <a:lstStyle/>
        <a:p>
          <a:r>
            <a:rPr lang="en-US"/>
            <a:t>Features: Vehicle Identification Number (VIN), county, city, state, postal code, model year, make, model, electric vehicle type, Clean Alternative Fuel Vehicle (CAFV) eligibility, electric range, base Manufacturer's Suggested Retail Price (MSRP), legislative district, Department of Licensing (DOL) vehicle ID, vehicle location, electric utility, and 2020 Census Tract.</a:t>
          </a:r>
        </a:p>
      </dgm:t>
    </dgm:pt>
    <dgm:pt modelId="{A1195CAE-AB4F-4E4B-B207-D4A7490EC6D4}" type="parTrans" cxnId="{853A833E-5E3D-443A-9D43-B0CCF59425ED}">
      <dgm:prSet/>
      <dgm:spPr/>
      <dgm:t>
        <a:bodyPr/>
        <a:lstStyle/>
        <a:p>
          <a:endParaRPr lang="en-US"/>
        </a:p>
      </dgm:t>
    </dgm:pt>
    <dgm:pt modelId="{7F779062-7D31-48BF-A932-D40DB2954DEB}" type="sibTrans" cxnId="{853A833E-5E3D-443A-9D43-B0CCF59425ED}">
      <dgm:prSet/>
      <dgm:spPr/>
      <dgm:t>
        <a:bodyPr/>
        <a:lstStyle/>
        <a:p>
          <a:endParaRPr lang="en-US"/>
        </a:p>
      </dgm:t>
    </dgm:pt>
    <dgm:pt modelId="{3012F0C1-481E-42B7-8614-1350C4E6D3C4}" type="pres">
      <dgm:prSet presAssocID="{9B175D14-5D87-480F-AA3F-D7620ED28200}" presName="Name0" presStyleCnt="0">
        <dgm:presLayoutVars>
          <dgm:dir/>
          <dgm:resizeHandles val="exact"/>
        </dgm:presLayoutVars>
      </dgm:prSet>
      <dgm:spPr/>
    </dgm:pt>
    <dgm:pt modelId="{C91E4993-4F4E-4CD8-9AD7-7DDE662F246C}" type="pres">
      <dgm:prSet presAssocID="{2DAC4B90-5681-4CA4-A6F0-FF6D496109D1}" presName="node" presStyleLbl="node1" presStyleIdx="0" presStyleCnt="3">
        <dgm:presLayoutVars>
          <dgm:bulletEnabled val="1"/>
        </dgm:presLayoutVars>
      </dgm:prSet>
      <dgm:spPr/>
    </dgm:pt>
    <dgm:pt modelId="{26F52359-AA8F-4214-9FB3-2C4136BB93F5}" type="pres">
      <dgm:prSet presAssocID="{1F66A70A-5C5F-4FB8-A067-D8265CB1FE16}" presName="sibTrans" presStyleLbl="sibTrans2D1" presStyleIdx="0" presStyleCnt="2"/>
      <dgm:spPr/>
    </dgm:pt>
    <dgm:pt modelId="{0D7942C0-445D-4D48-AE26-62640D7B0C46}" type="pres">
      <dgm:prSet presAssocID="{1F66A70A-5C5F-4FB8-A067-D8265CB1FE16}" presName="connectorText" presStyleLbl="sibTrans2D1" presStyleIdx="0" presStyleCnt="2"/>
      <dgm:spPr/>
    </dgm:pt>
    <dgm:pt modelId="{6776C67F-C262-4B13-A58D-AF3531F32534}" type="pres">
      <dgm:prSet presAssocID="{997AFCAA-DE3C-4483-8BDC-5A1241788430}" presName="node" presStyleLbl="node1" presStyleIdx="1" presStyleCnt="3">
        <dgm:presLayoutVars>
          <dgm:bulletEnabled val="1"/>
        </dgm:presLayoutVars>
      </dgm:prSet>
      <dgm:spPr/>
    </dgm:pt>
    <dgm:pt modelId="{2B7D626C-93C3-4D84-B290-F02C45A4A7E8}" type="pres">
      <dgm:prSet presAssocID="{1C6FFC4D-813F-4EB9-B2F6-3B8B86750515}" presName="sibTrans" presStyleLbl="sibTrans2D1" presStyleIdx="1" presStyleCnt="2"/>
      <dgm:spPr/>
    </dgm:pt>
    <dgm:pt modelId="{2BDCC7AF-0326-4AE8-8A7D-96974CF59C1B}" type="pres">
      <dgm:prSet presAssocID="{1C6FFC4D-813F-4EB9-B2F6-3B8B86750515}" presName="connectorText" presStyleLbl="sibTrans2D1" presStyleIdx="1" presStyleCnt="2"/>
      <dgm:spPr/>
    </dgm:pt>
    <dgm:pt modelId="{9211C9DF-9338-4AB2-B58F-930AF8C3EAA6}" type="pres">
      <dgm:prSet presAssocID="{310F72EC-9C6E-4968-851F-D8DD058F7741}" presName="node" presStyleLbl="node1" presStyleIdx="2" presStyleCnt="3">
        <dgm:presLayoutVars>
          <dgm:bulletEnabled val="1"/>
        </dgm:presLayoutVars>
      </dgm:prSet>
      <dgm:spPr/>
    </dgm:pt>
  </dgm:ptLst>
  <dgm:cxnLst>
    <dgm:cxn modelId="{8B833A37-549C-4343-BA86-130AAFE2C9AF}" srcId="{9B175D14-5D87-480F-AA3F-D7620ED28200}" destId="{997AFCAA-DE3C-4483-8BDC-5A1241788430}" srcOrd="1" destOrd="0" parTransId="{3C73BBB3-0855-4CBC-A3A3-7F06B4471DEC}" sibTransId="{1C6FFC4D-813F-4EB9-B2F6-3B8B86750515}"/>
    <dgm:cxn modelId="{853A833E-5E3D-443A-9D43-B0CCF59425ED}" srcId="{9B175D14-5D87-480F-AA3F-D7620ED28200}" destId="{310F72EC-9C6E-4968-851F-D8DD058F7741}" srcOrd="2" destOrd="0" parTransId="{A1195CAE-AB4F-4E4B-B207-D4A7490EC6D4}" sibTransId="{7F779062-7D31-48BF-A932-D40DB2954DEB}"/>
    <dgm:cxn modelId="{03DFD67B-5EA4-4C2F-BBBF-047D6FC929D9}" type="presOf" srcId="{2DAC4B90-5681-4CA4-A6F0-FF6D496109D1}" destId="{C91E4993-4F4E-4CD8-9AD7-7DDE662F246C}" srcOrd="0" destOrd="0" presId="urn:microsoft.com/office/officeart/2005/8/layout/process1"/>
    <dgm:cxn modelId="{15469CB0-470A-40FB-ADBB-10E30CF9E8D0}" type="presOf" srcId="{1F66A70A-5C5F-4FB8-A067-D8265CB1FE16}" destId="{26F52359-AA8F-4214-9FB3-2C4136BB93F5}" srcOrd="0" destOrd="0" presId="urn:microsoft.com/office/officeart/2005/8/layout/process1"/>
    <dgm:cxn modelId="{515F3BC5-FDEA-4C21-8EAE-7537AFBC53B1}" srcId="{9B175D14-5D87-480F-AA3F-D7620ED28200}" destId="{2DAC4B90-5681-4CA4-A6F0-FF6D496109D1}" srcOrd="0" destOrd="0" parTransId="{309CBBB4-6450-4C2B-A4F8-FE3F699465C8}" sibTransId="{1F66A70A-5C5F-4FB8-A067-D8265CB1FE16}"/>
    <dgm:cxn modelId="{359039CA-4DD1-4D49-A0BB-CCBFF96B8E51}" type="presOf" srcId="{9B175D14-5D87-480F-AA3F-D7620ED28200}" destId="{3012F0C1-481E-42B7-8614-1350C4E6D3C4}" srcOrd="0" destOrd="0" presId="urn:microsoft.com/office/officeart/2005/8/layout/process1"/>
    <dgm:cxn modelId="{E3AAC0E2-EE65-4DAD-9513-29CCF9360F45}" type="presOf" srcId="{997AFCAA-DE3C-4483-8BDC-5A1241788430}" destId="{6776C67F-C262-4B13-A58D-AF3531F32534}" srcOrd="0" destOrd="0" presId="urn:microsoft.com/office/officeart/2005/8/layout/process1"/>
    <dgm:cxn modelId="{F99F67E4-62F2-42B5-9769-3DF6D3AF8A47}" type="presOf" srcId="{1C6FFC4D-813F-4EB9-B2F6-3B8B86750515}" destId="{2B7D626C-93C3-4D84-B290-F02C45A4A7E8}" srcOrd="0" destOrd="0" presId="urn:microsoft.com/office/officeart/2005/8/layout/process1"/>
    <dgm:cxn modelId="{51A361E7-9E28-4CE5-8379-A13BDFCE18F1}" type="presOf" srcId="{1F66A70A-5C5F-4FB8-A067-D8265CB1FE16}" destId="{0D7942C0-445D-4D48-AE26-62640D7B0C46}" srcOrd="1" destOrd="0" presId="urn:microsoft.com/office/officeart/2005/8/layout/process1"/>
    <dgm:cxn modelId="{AC7B06E9-C0F8-4C95-B099-2924E4322013}" type="presOf" srcId="{1C6FFC4D-813F-4EB9-B2F6-3B8B86750515}" destId="{2BDCC7AF-0326-4AE8-8A7D-96974CF59C1B}" srcOrd="1" destOrd="0" presId="urn:microsoft.com/office/officeart/2005/8/layout/process1"/>
    <dgm:cxn modelId="{D94A36F6-710B-4F65-B742-40AA4ECDDC3B}" type="presOf" srcId="{310F72EC-9C6E-4968-851F-D8DD058F7741}" destId="{9211C9DF-9338-4AB2-B58F-930AF8C3EAA6}" srcOrd="0" destOrd="0" presId="urn:microsoft.com/office/officeart/2005/8/layout/process1"/>
    <dgm:cxn modelId="{F2EB2078-3A9B-4F60-BC41-0670861A1695}" type="presParOf" srcId="{3012F0C1-481E-42B7-8614-1350C4E6D3C4}" destId="{C91E4993-4F4E-4CD8-9AD7-7DDE662F246C}" srcOrd="0" destOrd="0" presId="urn:microsoft.com/office/officeart/2005/8/layout/process1"/>
    <dgm:cxn modelId="{F23B387B-0B17-4DA9-9B96-5F26B2D89998}" type="presParOf" srcId="{3012F0C1-481E-42B7-8614-1350C4E6D3C4}" destId="{26F52359-AA8F-4214-9FB3-2C4136BB93F5}" srcOrd="1" destOrd="0" presId="urn:microsoft.com/office/officeart/2005/8/layout/process1"/>
    <dgm:cxn modelId="{2B023555-4584-4F17-9264-BF0DE7B2915B}" type="presParOf" srcId="{26F52359-AA8F-4214-9FB3-2C4136BB93F5}" destId="{0D7942C0-445D-4D48-AE26-62640D7B0C46}" srcOrd="0" destOrd="0" presId="urn:microsoft.com/office/officeart/2005/8/layout/process1"/>
    <dgm:cxn modelId="{38EE2BC4-4658-4CDF-A346-25B3A16BB331}" type="presParOf" srcId="{3012F0C1-481E-42B7-8614-1350C4E6D3C4}" destId="{6776C67F-C262-4B13-A58D-AF3531F32534}" srcOrd="2" destOrd="0" presId="urn:microsoft.com/office/officeart/2005/8/layout/process1"/>
    <dgm:cxn modelId="{4C74EFCD-53B2-491B-8996-E19B59E5C52C}" type="presParOf" srcId="{3012F0C1-481E-42B7-8614-1350C4E6D3C4}" destId="{2B7D626C-93C3-4D84-B290-F02C45A4A7E8}" srcOrd="3" destOrd="0" presId="urn:microsoft.com/office/officeart/2005/8/layout/process1"/>
    <dgm:cxn modelId="{A675DDA4-1313-496E-8F67-77A90AA5751A}" type="presParOf" srcId="{2B7D626C-93C3-4D84-B290-F02C45A4A7E8}" destId="{2BDCC7AF-0326-4AE8-8A7D-96974CF59C1B}" srcOrd="0" destOrd="0" presId="urn:microsoft.com/office/officeart/2005/8/layout/process1"/>
    <dgm:cxn modelId="{C90DA387-FC5E-448D-8A37-A0BFDC0ACBA5}" type="presParOf" srcId="{3012F0C1-481E-42B7-8614-1350C4E6D3C4}" destId="{9211C9DF-9338-4AB2-B58F-930AF8C3EAA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1E374-D0BF-4F1E-9818-F4C1A17B7C3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91D243EA-88C1-4050-8ADE-929DE3E0CA73}">
      <dgm:prSet/>
      <dgm:spPr/>
      <dgm:t>
        <a:bodyPr/>
        <a:lstStyle/>
        <a:p>
          <a:r>
            <a:rPr lang="en-IN"/>
            <a:t>Identifying the missing values</a:t>
          </a:r>
          <a:endParaRPr lang="en-US"/>
        </a:p>
      </dgm:t>
    </dgm:pt>
    <dgm:pt modelId="{5DBF9C23-3250-45B0-9A66-DD7CB788585A}" type="parTrans" cxnId="{D7FA39AF-7A94-4C04-8F9F-CF2DE279A8AA}">
      <dgm:prSet/>
      <dgm:spPr/>
      <dgm:t>
        <a:bodyPr/>
        <a:lstStyle/>
        <a:p>
          <a:endParaRPr lang="en-US"/>
        </a:p>
      </dgm:t>
    </dgm:pt>
    <dgm:pt modelId="{2387A624-7B8E-4325-94C8-A10658B63D10}" type="sibTrans" cxnId="{D7FA39AF-7A94-4C04-8F9F-CF2DE279A8AA}">
      <dgm:prSet/>
      <dgm:spPr/>
      <dgm:t>
        <a:bodyPr/>
        <a:lstStyle/>
        <a:p>
          <a:endParaRPr lang="en-US"/>
        </a:p>
      </dgm:t>
    </dgm:pt>
    <dgm:pt modelId="{37C0A6A9-7924-42C6-A34A-A15693FB6B97}">
      <dgm:prSet/>
      <dgm:spPr/>
      <dgm:t>
        <a:bodyPr/>
        <a:lstStyle/>
        <a:p>
          <a:r>
            <a:rPr lang="en-IN"/>
            <a:t>Handling Missing Records</a:t>
          </a:r>
          <a:endParaRPr lang="en-US"/>
        </a:p>
      </dgm:t>
    </dgm:pt>
    <dgm:pt modelId="{D287775E-4133-4882-99DD-199ABFF89219}" type="parTrans" cxnId="{8C38AA4E-0398-4C01-91BF-F8AD3E28842A}">
      <dgm:prSet/>
      <dgm:spPr/>
      <dgm:t>
        <a:bodyPr/>
        <a:lstStyle/>
        <a:p>
          <a:endParaRPr lang="en-US"/>
        </a:p>
      </dgm:t>
    </dgm:pt>
    <dgm:pt modelId="{2572AB2A-E991-4D7E-AEBA-983C2A20FC67}" type="sibTrans" cxnId="{8C38AA4E-0398-4C01-91BF-F8AD3E28842A}">
      <dgm:prSet/>
      <dgm:spPr/>
      <dgm:t>
        <a:bodyPr/>
        <a:lstStyle/>
        <a:p>
          <a:endParaRPr lang="en-US"/>
        </a:p>
      </dgm:t>
    </dgm:pt>
    <dgm:pt modelId="{87D69AEB-1DC7-493B-9A5E-214C3012B8A4}">
      <dgm:prSet/>
      <dgm:spPr/>
      <dgm:t>
        <a:bodyPr/>
        <a:lstStyle/>
        <a:p>
          <a:r>
            <a:rPr lang="en-IN"/>
            <a:t>Addressing 'Electric Utility' Values</a:t>
          </a:r>
          <a:endParaRPr lang="en-US"/>
        </a:p>
      </dgm:t>
    </dgm:pt>
    <dgm:pt modelId="{0E6560B9-27F2-473F-AB0F-A418B3ED7B5D}" type="parTrans" cxnId="{A9D65BDA-92CF-416E-A442-52E01CE927A4}">
      <dgm:prSet/>
      <dgm:spPr/>
      <dgm:t>
        <a:bodyPr/>
        <a:lstStyle/>
        <a:p>
          <a:endParaRPr lang="en-US"/>
        </a:p>
      </dgm:t>
    </dgm:pt>
    <dgm:pt modelId="{8192D908-EC2D-44D2-A388-9A7530F764FE}" type="sibTrans" cxnId="{A9D65BDA-92CF-416E-A442-52E01CE927A4}">
      <dgm:prSet/>
      <dgm:spPr/>
      <dgm:t>
        <a:bodyPr/>
        <a:lstStyle/>
        <a:p>
          <a:endParaRPr lang="en-US"/>
        </a:p>
      </dgm:t>
    </dgm:pt>
    <dgm:pt modelId="{1027B0CD-E867-4143-A43B-3900A914C987}">
      <dgm:prSet/>
      <dgm:spPr/>
      <dgm:t>
        <a:bodyPr/>
        <a:lstStyle/>
        <a:p>
          <a:r>
            <a:rPr lang="en-IN"/>
            <a:t>Reducing 'Electric Utility' Categories</a:t>
          </a:r>
          <a:endParaRPr lang="en-US"/>
        </a:p>
      </dgm:t>
    </dgm:pt>
    <dgm:pt modelId="{655E956B-1624-4B90-98F6-0BAF0DCA3A89}" type="parTrans" cxnId="{017C3D9B-E712-40F8-AFD8-724DFC568D2C}">
      <dgm:prSet/>
      <dgm:spPr/>
      <dgm:t>
        <a:bodyPr/>
        <a:lstStyle/>
        <a:p>
          <a:endParaRPr lang="en-US"/>
        </a:p>
      </dgm:t>
    </dgm:pt>
    <dgm:pt modelId="{BA769570-80FF-4E4C-9019-8FCB7CDC0884}" type="sibTrans" cxnId="{017C3D9B-E712-40F8-AFD8-724DFC568D2C}">
      <dgm:prSet/>
      <dgm:spPr/>
      <dgm:t>
        <a:bodyPr/>
        <a:lstStyle/>
        <a:p>
          <a:endParaRPr lang="en-US"/>
        </a:p>
      </dgm:t>
    </dgm:pt>
    <dgm:pt modelId="{84433E43-9153-4A8F-A1ED-06FA5388CA42}">
      <dgm:prSet/>
      <dgm:spPr/>
      <dgm:t>
        <a:bodyPr/>
        <a:lstStyle/>
        <a:p>
          <a:r>
            <a:rPr lang="en-IN"/>
            <a:t>Feature Name and Values Mapping</a:t>
          </a:r>
          <a:endParaRPr lang="en-US"/>
        </a:p>
      </dgm:t>
    </dgm:pt>
    <dgm:pt modelId="{C137E71E-8472-4EFF-99E4-B494B5408A70}" type="parTrans" cxnId="{9E4F5DED-455C-4B01-B5E0-DB75CF81E79E}">
      <dgm:prSet/>
      <dgm:spPr/>
      <dgm:t>
        <a:bodyPr/>
        <a:lstStyle/>
        <a:p>
          <a:endParaRPr lang="en-US"/>
        </a:p>
      </dgm:t>
    </dgm:pt>
    <dgm:pt modelId="{9BA9C85D-57AD-439B-996F-6CC3B2DBE4B8}" type="sibTrans" cxnId="{9E4F5DED-455C-4B01-B5E0-DB75CF81E79E}">
      <dgm:prSet/>
      <dgm:spPr/>
      <dgm:t>
        <a:bodyPr/>
        <a:lstStyle/>
        <a:p>
          <a:endParaRPr lang="en-US"/>
        </a:p>
      </dgm:t>
    </dgm:pt>
    <dgm:pt modelId="{4DE581FB-F61E-4405-99BB-2BB873301EB9}" type="pres">
      <dgm:prSet presAssocID="{7B41E374-D0BF-4F1E-9818-F4C1A17B7C32}" presName="diagram" presStyleCnt="0">
        <dgm:presLayoutVars>
          <dgm:dir/>
          <dgm:resizeHandles val="exact"/>
        </dgm:presLayoutVars>
      </dgm:prSet>
      <dgm:spPr/>
    </dgm:pt>
    <dgm:pt modelId="{180B3DF3-E712-473D-A08A-7B7002E4003F}" type="pres">
      <dgm:prSet presAssocID="{91D243EA-88C1-4050-8ADE-929DE3E0CA73}" presName="node" presStyleLbl="node1" presStyleIdx="0" presStyleCnt="5">
        <dgm:presLayoutVars>
          <dgm:bulletEnabled val="1"/>
        </dgm:presLayoutVars>
      </dgm:prSet>
      <dgm:spPr/>
    </dgm:pt>
    <dgm:pt modelId="{4BA5A659-93F2-4F8F-B73D-F46F1E8E9236}" type="pres">
      <dgm:prSet presAssocID="{2387A624-7B8E-4325-94C8-A10658B63D10}" presName="sibTrans" presStyleCnt="0"/>
      <dgm:spPr/>
    </dgm:pt>
    <dgm:pt modelId="{73F15BDD-3DB3-438C-9E8A-9724F2DB4A55}" type="pres">
      <dgm:prSet presAssocID="{37C0A6A9-7924-42C6-A34A-A15693FB6B97}" presName="node" presStyleLbl="node1" presStyleIdx="1" presStyleCnt="5">
        <dgm:presLayoutVars>
          <dgm:bulletEnabled val="1"/>
        </dgm:presLayoutVars>
      </dgm:prSet>
      <dgm:spPr/>
    </dgm:pt>
    <dgm:pt modelId="{55725F88-B365-4B59-8D40-F5D78179B5C5}" type="pres">
      <dgm:prSet presAssocID="{2572AB2A-E991-4D7E-AEBA-983C2A20FC67}" presName="sibTrans" presStyleCnt="0"/>
      <dgm:spPr/>
    </dgm:pt>
    <dgm:pt modelId="{A08DE47B-044C-45AF-9D75-2314021C9054}" type="pres">
      <dgm:prSet presAssocID="{87D69AEB-1DC7-493B-9A5E-214C3012B8A4}" presName="node" presStyleLbl="node1" presStyleIdx="2" presStyleCnt="5">
        <dgm:presLayoutVars>
          <dgm:bulletEnabled val="1"/>
        </dgm:presLayoutVars>
      </dgm:prSet>
      <dgm:spPr/>
    </dgm:pt>
    <dgm:pt modelId="{A04416BE-5F45-4935-8071-C7CDBD83944B}" type="pres">
      <dgm:prSet presAssocID="{8192D908-EC2D-44D2-A388-9A7530F764FE}" presName="sibTrans" presStyleCnt="0"/>
      <dgm:spPr/>
    </dgm:pt>
    <dgm:pt modelId="{7FC2DD46-5D40-49C1-B580-D6C8F5AC1083}" type="pres">
      <dgm:prSet presAssocID="{1027B0CD-E867-4143-A43B-3900A914C987}" presName="node" presStyleLbl="node1" presStyleIdx="3" presStyleCnt="5">
        <dgm:presLayoutVars>
          <dgm:bulletEnabled val="1"/>
        </dgm:presLayoutVars>
      </dgm:prSet>
      <dgm:spPr/>
    </dgm:pt>
    <dgm:pt modelId="{A131BDDE-A1EE-4FD0-90D6-008BB69DAA22}" type="pres">
      <dgm:prSet presAssocID="{BA769570-80FF-4E4C-9019-8FCB7CDC0884}" presName="sibTrans" presStyleCnt="0"/>
      <dgm:spPr/>
    </dgm:pt>
    <dgm:pt modelId="{7CAEFB47-AD1C-4E32-AC98-760483DB5CA5}" type="pres">
      <dgm:prSet presAssocID="{84433E43-9153-4A8F-A1ED-06FA5388CA42}" presName="node" presStyleLbl="node1" presStyleIdx="4" presStyleCnt="5">
        <dgm:presLayoutVars>
          <dgm:bulletEnabled val="1"/>
        </dgm:presLayoutVars>
      </dgm:prSet>
      <dgm:spPr/>
    </dgm:pt>
  </dgm:ptLst>
  <dgm:cxnLst>
    <dgm:cxn modelId="{09CD9C15-9671-4C3C-BD86-3511FC174224}" type="presOf" srcId="{84433E43-9153-4A8F-A1ED-06FA5388CA42}" destId="{7CAEFB47-AD1C-4E32-AC98-760483DB5CA5}" srcOrd="0" destOrd="0" presId="urn:microsoft.com/office/officeart/2005/8/layout/default"/>
    <dgm:cxn modelId="{1A894447-69F1-4A81-9D48-FFD5558DBAC3}" type="presOf" srcId="{7B41E374-D0BF-4F1E-9818-F4C1A17B7C32}" destId="{4DE581FB-F61E-4405-99BB-2BB873301EB9}" srcOrd="0" destOrd="0" presId="urn:microsoft.com/office/officeart/2005/8/layout/default"/>
    <dgm:cxn modelId="{8C38AA4E-0398-4C01-91BF-F8AD3E28842A}" srcId="{7B41E374-D0BF-4F1E-9818-F4C1A17B7C32}" destId="{37C0A6A9-7924-42C6-A34A-A15693FB6B97}" srcOrd="1" destOrd="0" parTransId="{D287775E-4133-4882-99DD-199ABFF89219}" sibTransId="{2572AB2A-E991-4D7E-AEBA-983C2A20FC67}"/>
    <dgm:cxn modelId="{ED9EA47A-D530-45C1-BA99-00042122568A}" type="presOf" srcId="{1027B0CD-E867-4143-A43B-3900A914C987}" destId="{7FC2DD46-5D40-49C1-B580-D6C8F5AC1083}" srcOrd="0" destOrd="0" presId="urn:microsoft.com/office/officeart/2005/8/layout/default"/>
    <dgm:cxn modelId="{97352F8E-FF50-40BC-B400-B571747E7519}" type="presOf" srcId="{37C0A6A9-7924-42C6-A34A-A15693FB6B97}" destId="{73F15BDD-3DB3-438C-9E8A-9724F2DB4A55}" srcOrd="0" destOrd="0" presId="urn:microsoft.com/office/officeart/2005/8/layout/default"/>
    <dgm:cxn modelId="{017C3D9B-E712-40F8-AFD8-724DFC568D2C}" srcId="{7B41E374-D0BF-4F1E-9818-F4C1A17B7C32}" destId="{1027B0CD-E867-4143-A43B-3900A914C987}" srcOrd="3" destOrd="0" parTransId="{655E956B-1624-4B90-98F6-0BAF0DCA3A89}" sibTransId="{BA769570-80FF-4E4C-9019-8FCB7CDC0884}"/>
    <dgm:cxn modelId="{D7FA39AF-7A94-4C04-8F9F-CF2DE279A8AA}" srcId="{7B41E374-D0BF-4F1E-9818-F4C1A17B7C32}" destId="{91D243EA-88C1-4050-8ADE-929DE3E0CA73}" srcOrd="0" destOrd="0" parTransId="{5DBF9C23-3250-45B0-9A66-DD7CB788585A}" sibTransId="{2387A624-7B8E-4325-94C8-A10658B63D10}"/>
    <dgm:cxn modelId="{FAE769C2-E6D1-4FBA-840E-8F677A75CCC4}" type="presOf" srcId="{91D243EA-88C1-4050-8ADE-929DE3E0CA73}" destId="{180B3DF3-E712-473D-A08A-7B7002E4003F}" srcOrd="0" destOrd="0" presId="urn:microsoft.com/office/officeart/2005/8/layout/default"/>
    <dgm:cxn modelId="{A9D65BDA-92CF-416E-A442-52E01CE927A4}" srcId="{7B41E374-D0BF-4F1E-9818-F4C1A17B7C32}" destId="{87D69AEB-1DC7-493B-9A5E-214C3012B8A4}" srcOrd="2" destOrd="0" parTransId="{0E6560B9-27F2-473F-AB0F-A418B3ED7B5D}" sibTransId="{8192D908-EC2D-44D2-A388-9A7530F764FE}"/>
    <dgm:cxn modelId="{7911F5E6-7885-4BB0-82AE-D848C1811E8C}" type="presOf" srcId="{87D69AEB-1DC7-493B-9A5E-214C3012B8A4}" destId="{A08DE47B-044C-45AF-9D75-2314021C9054}" srcOrd="0" destOrd="0" presId="urn:microsoft.com/office/officeart/2005/8/layout/default"/>
    <dgm:cxn modelId="{9E4F5DED-455C-4B01-B5E0-DB75CF81E79E}" srcId="{7B41E374-D0BF-4F1E-9818-F4C1A17B7C32}" destId="{84433E43-9153-4A8F-A1ED-06FA5388CA42}" srcOrd="4" destOrd="0" parTransId="{C137E71E-8472-4EFF-99E4-B494B5408A70}" sibTransId="{9BA9C85D-57AD-439B-996F-6CC3B2DBE4B8}"/>
    <dgm:cxn modelId="{472CEC3E-301E-486C-9C8F-984AB948E446}" type="presParOf" srcId="{4DE581FB-F61E-4405-99BB-2BB873301EB9}" destId="{180B3DF3-E712-473D-A08A-7B7002E4003F}" srcOrd="0" destOrd="0" presId="urn:microsoft.com/office/officeart/2005/8/layout/default"/>
    <dgm:cxn modelId="{89B3A2BC-56BF-46EA-8480-85F71416F6AE}" type="presParOf" srcId="{4DE581FB-F61E-4405-99BB-2BB873301EB9}" destId="{4BA5A659-93F2-4F8F-B73D-F46F1E8E9236}" srcOrd="1" destOrd="0" presId="urn:microsoft.com/office/officeart/2005/8/layout/default"/>
    <dgm:cxn modelId="{88181034-C223-4325-B91D-E0224377AA95}" type="presParOf" srcId="{4DE581FB-F61E-4405-99BB-2BB873301EB9}" destId="{73F15BDD-3DB3-438C-9E8A-9724F2DB4A55}" srcOrd="2" destOrd="0" presId="urn:microsoft.com/office/officeart/2005/8/layout/default"/>
    <dgm:cxn modelId="{38B8D6E3-232A-416A-AA09-A00410C79CA5}" type="presParOf" srcId="{4DE581FB-F61E-4405-99BB-2BB873301EB9}" destId="{55725F88-B365-4B59-8D40-F5D78179B5C5}" srcOrd="3" destOrd="0" presId="urn:microsoft.com/office/officeart/2005/8/layout/default"/>
    <dgm:cxn modelId="{C9FB75F9-CD94-4D73-AD70-E7967CB91C0A}" type="presParOf" srcId="{4DE581FB-F61E-4405-99BB-2BB873301EB9}" destId="{A08DE47B-044C-45AF-9D75-2314021C9054}" srcOrd="4" destOrd="0" presId="urn:microsoft.com/office/officeart/2005/8/layout/default"/>
    <dgm:cxn modelId="{D81D3BC2-9D96-41E4-8B74-913CAF9297C8}" type="presParOf" srcId="{4DE581FB-F61E-4405-99BB-2BB873301EB9}" destId="{A04416BE-5F45-4935-8071-C7CDBD83944B}" srcOrd="5" destOrd="0" presId="urn:microsoft.com/office/officeart/2005/8/layout/default"/>
    <dgm:cxn modelId="{62BE0EDE-81A6-42E9-99BC-5942F0127367}" type="presParOf" srcId="{4DE581FB-F61E-4405-99BB-2BB873301EB9}" destId="{7FC2DD46-5D40-49C1-B580-D6C8F5AC1083}" srcOrd="6" destOrd="0" presId="urn:microsoft.com/office/officeart/2005/8/layout/default"/>
    <dgm:cxn modelId="{2F85A84A-719D-4048-8F07-BD7A0B970818}" type="presParOf" srcId="{4DE581FB-F61E-4405-99BB-2BB873301EB9}" destId="{A131BDDE-A1EE-4FD0-90D6-008BB69DAA22}" srcOrd="7" destOrd="0" presId="urn:microsoft.com/office/officeart/2005/8/layout/default"/>
    <dgm:cxn modelId="{8626430C-56B9-4552-B9B0-A4584BAB6DF1}" type="presParOf" srcId="{4DE581FB-F61E-4405-99BB-2BB873301EB9}" destId="{7CAEFB47-AD1C-4E32-AC98-760483DB5CA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3B305-EABF-45E4-9A1C-119B8D381B45}">
      <dsp:nvSpPr>
        <dsp:cNvPr id="0" name=""/>
        <dsp:cNvSpPr/>
      </dsp:nvSpPr>
      <dsp:spPr>
        <a:xfrm>
          <a:off x="1122256" y="259742"/>
          <a:ext cx="894521" cy="894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438743-F323-49D3-83BB-1D8CA5A00DD8}">
      <dsp:nvSpPr>
        <dsp:cNvPr id="0" name=""/>
        <dsp:cNvSpPr/>
      </dsp:nvSpPr>
      <dsp:spPr>
        <a:xfrm>
          <a:off x="575604" y="1439305"/>
          <a:ext cx="19878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Powered by an electric motor </a:t>
          </a:r>
        </a:p>
      </dsp:txBody>
      <dsp:txXfrm>
        <a:off x="575604" y="1439305"/>
        <a:ext cx="1987825" cy="720000"/>
      </dsp:txXfrm>
    </dsp:sp>
    <dsp:sp modelId="{D79034B2-BF9A-4CCC-8764-9D1AABC6E994}">
      <dsp:nvSpPr>
        <dsp:cNvPr id="0" name=""/>
        <dsp:cNvSpPr/>
      </dsp:nvSpPr>
      <dsp:spPr>
        <a:xfrm>
          <a:off x="3457951" y="259742"/>
          <a:ext cx="894521" cy="894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E3405-1A90-4EB1-94D7-8CA259944EEE}">
      <dsp:nvSpPr>
        <dsp:cNvPr id="0" name=""/>
        <dsp:cNvSpPr/>
      </dsp:nvSpPr>
      <dsp:spPr>
        <a:xfrm>
          <a:off x="2911299" y="1439305"/>
          <a:ext cx="19878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Replaces fuel with a chargeable battery</a:t>
          </a:r>
        </a:p>
      </dsp:txBody>
      <dsp:txXfrm>
        <a:off x="2911299" y="1439305"/>
        <a:ext cx="1987825" cy="720000"/>
      </dsp:txXfrm>
    </dsp:sp>
    <dsp:sp modelId="{326182DD-A1D4-4198-A22D-C9E62794B7AA}">
      <dsp:nvSpPr>
        <dsp:cNvPr id="0" name=""/>
        <dsp:cNvSpPr/>
      </dsp:nvSpPr>
      <dsp:spPr>
        <a:xfrm>
          <a:off x="5793646" y="259742"/>
          <a:ext cx="894521" cy="894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110A44-1599-46A2-B235-5D2B3D9A31E5}">
      <dsp:nvSpPr>
        <dsp:cNvPr id="0" name=""/>
        <dsp:cNvSpPr/>
      </dsp:nvSpPr>
      <dsp:spPr>
        <a:xfrm>
          <a:off x="5246994" y="1439305"/>
          <a:ext cx="19878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Idea is to lower fuel costs and reduce emissions.</a:t>
          </a:r>
        </a:p>
      </dsp:txBody>
      <dsp:txXfrm>
        <a:off x="5246994" y="1439305"/>
        <a:ext cx="198782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E4993-4F4E-4CD8-9AD7-7DDE662F246C}">
      <dsp:nvSpPr>
        <dsp:cNvPr id="0" name=""/>
        <dsp:cNvSpPr/>
      </dsp:nvSpPr>
      <dsp:spPr>
        <a:xfrm>
          <a:off x="8119" y="119107"/>
          <a:ext cx="2426690" cy="357178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Our dataset is found from the vehicles registered under the Department of Licensing of Washington State.</a:t>
          </a:r>
        </a:p>
      </dsp:txBody>
      <dsp:txXfrm>
        <a:off x="79194" y="190182"/>
        <a:ext cx="2284540" cy="3429635"/>
      </dsp:txXfrm>
    </dsp:sp>
    <dsp:sp modelId="{26F52359-AA8F-4214-9FB3-2C4136BB93F5}">
      <dsp:nvSpPr>
        <dsp:cNvPr id="0" name=""/>
        <dsp:cNvSpPr/>
      </dsp:nvSpPr>
      <dsp:spPr>
        <a:xfrm>
          <a:off x="2677478" y="1604090"/>
          <a:ext cx="514458" cy="60181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677478" y="1724454"/>
        <a:ext cx="360121" cy="361091"/>
      </dsp:txXfrm>
    </dsp:sp>
    <dsp:sp modelId="{6776C67F-C262-4B13-A58D-AF3531F32534}">
      <dsp:nvSpPr>
        <dsp:cNvPr id="0" name=""/>
        <dsp:cNvSpPr/>
      </dsp:nvSpPr>
      <dsp:spPr>
        <a:xfrm>
          <a:off x="3405485" y="119107"/>
          <a:ext cx="2426690" cy="3571785"/>
        </a:xfrm>
        <a:prstGeom prst="roundRect">
          <a:avLst>
            <a:gd name="adj" fmla="val 10000"/>
          </a:avLst>
        </a:prstGeom>
        <a:solidFill>
          <a:schemeClr val="accent2">
            <a:hueOff val="757890"/>
            <a:satOff val="-337"/>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177,866 </a:t>
          </a:r>
          <a:r>
            <a:rPr lang="en-US" sz="1500" kern="1200">
              <a:latin typeface="Trade Gothic Next Cond"/>
            </a:rPr>
            <a:t>Records and </a:t>
          </a:r>
          <a:r>
            <a:rPr lang="en-US" sz="1500" kern="1200"/>
            <a:t>17 </a:t>
          </a:r>
          <a:r>
            <a:rPr lang="en-US" sz="1500" kern="1200">
              <a:latin typeface="Trade Gothic Next Cond"/>
            </a:rPr>
            <a:t>Features </a:t>
          </a:r>
          <a:r>
            <a:rPr lang="en-US" sz="1500" kern="1200"/>
            <a:t> </a:t>
          </a:r>
          <a:endParaRPr lang="en-US" sz="1500" kern="1200">
            <a:latin typeface="Trade Gothic Next Cond"/>
          </a:endParaRPr>
        </a:p>
      </dsp:txBody>
      <dsp:txXfrm>
        <a:off x="3476560" y="190182"/>
        <a:ext cx="2284540" cy="3429635"/>
      </dsp:txXfrm>
    </dsp:sp>
    <dsp:sp modelId="{2B7D626C-93C3-4D84-B290-F02C45A4A7E8}">
      <dsp:nvSpPr>
        <dsp:cNvPr id="0" name=""/>
        <dsp:cNvSpPr/>
      </dsp:nvSpPr>
      <dsp:spPr>
        <a:xfrm>
          <a:off x="6074845" y="1604090"/>
          <a:ext cx="514458" cy="601819"/>
        </a:xfrm>
        <a:prstGeom prst="rightArrow">
          <a:avLst>
            <a:gd name="adj1" fmla="val 60000"/>
            <a:gd name="adj2" fmla="val 50000"/>
          </a:avLst>
        </a:prstGeom>
        <a:solidFill>
          <a:schemeClr val="accent2">
            <a:hueOff val="1515780"/>
            <a:satOff val="-674"/>
            <a:lumOff val="70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074845" y="1724454"/>
        <a:ext cx="360121" cy="361091"/>
      </dsp:txXfrm>
    </dsp:sp>
    <dsp:sp modelId="{9211C9DF-9338-4AB2-B58F-930AF8C3EAA6}">
      <dsp:nvSpPr>
        <dsp:cNvPr id="0" name=""/>
        <dsp:cNvSpPr/>
      </dsp:nvSpPr>
      <dsp:spPr>
        <a:xfrm>
          <a:off x="6802852" y="119107"/>
          <a:ext cx="2426690" cy="3571785"/>
        </a:xfrm>
        <a:prstGeom prst="roundRect">
          <a:avLst>
            <a:gd name="adj" fmla="val 10000"/>
          </a:avLst>
        </a:prstGeom>
        <a:solidFill>
          <a:schemeClr val="accent2">
            <a:hueOff val="1515780"/>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Features: Vehicle Identification Number (VIN), county, city, state, postal code, model year, make, model, electric vehicle type, Clean Alternative Fuel Vehicle (CAFV) eligibility, electric range, base Manufacturer's Suggested Retail Price (MSRP), legislative district, Department of Licensing (DOL) vehicle ID, vehicle location, electric utility, and 2020 Census Tract.</a:t>
          </a:r>
        </a:p>
      </dsp:txBody>
      <dsp:txXfrm>
        <a:off x="6873927" y="190182"/>
        <a:ext cx="2284540" cy="34296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B3DF3-E712-473D-A08A-7B7002E4003F}">
      <dsp:nvSpPr>
        <dsp:cNvPr id="0" name=""/>
        <dsp:cNvSpPr/>
      </dsp:nvSpPr>
      <dsp:spPr>
        <a:xfrm>
          <a:off x="0" y="28599"/>
          <a:ext cx="2886769" cy="17320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Identifying the missing values</a:t>
          </a:r>
          <a:endParaRPr lang="en-US" sz="3200" kern="1200"/>
        </a:p>
      </dsp:txBody>
      <dsp:txXfrm>
        <a:off x="0" y="28599"/>
        <a:ext cx="2886769" cy="1732061"/>
      </dsp:txXfrm>
    </dsp:sp>
    <dsp:sp modelId="{73F15BDD-3DB3-438C-9E8A-9724F2DB4A55}">
      <dsp:nvSpPr>
        <dsp:cNvPr id="0" name=""/>
        <dsp:cNvSpPr/>
      </dsp:nvSpPr>
      <dsp:spPr>
        <a:xfrm>
          <a:off x="3175446" y="28599"/>
          <a:ext cx="2886769" cy="17320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Handling Missing Records</a:t>
          </a:r>
          <a:endParaRPr lang="en-US" sz="3200" kern="1200"/>
        </a:p>
      </dsp:txBody>
      <dsp:txXfrm>
        <a:off x="3175446" y="28599"/>
        <a:ext cx="2886769" cy="1732061"/>
      </dsp:txXfrm>
    </dsp:sp>
    <dsp:sp modelId="{A08DE47B-044C-45AF-9D75-2314021C9054}">
      <dsp:nvSpPr>
        <dsp:cNvPr id="0" name=""/>
        <dsp:cNvSpPr/>
      </dsp:nvSpPr>
      <dsp:spPr>
        <a:xfrm>
          <a:off x="6350892" y="28599"/>
          <a:ext cx="2886769" cy="17320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Addressing 'Electric Utility' Values</a:t>
          </a:r>
          <a:endParaRPr lang="en-US" sz="3200" kern="1200"/>
        </a:p>
      </dsp:txBody>
      <dsp:txXfrm>
        <a:off x="6350892" y="28599"/>
        <a:ext cx="2886769" cy="1732061"/>
      </dsp:txXfrm>
    </dsp:sp>
    <dsp:sp modelId="{7FC2DD46-5D40-49C1-B580-D6C8F5AC1083}">
      <dsp:nvSpPr>
        <dsp:cNvPr id="0" name=""/>
        <dsp:cNvSpPr/>
      </dsp:nvSpPr>
      <dsp:spPr>
        <a:xfrm>
          <a:off x="1587723" y="2049338"/>
          <a:ext cx="2886769" cy="17320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Reducing 'Electric Utility' Categories</a:t>
          </a:r>
          <a:endParaRPr lang="en-US" sz="3200" kern="1200"/>
        </a:p>
      </dsp:txBody>
      <dsp:txXfrm>
        <a:off x="1587723" y="2049338"/>
        <a:ext cx="2886769" cy="1732061"/>
      </dsp:txXfrm>
    </dsp:sp>
    <dsp:sp modelId="{7CAEFB47-AD1C-4E32-AC98-760483DB5CA5}">
      <dsp:nvSpPr>
        <dsp:cNvPr id="0" name=""/>
        <dsp:cNvSpPr/>
      </dsp:nvSpPr>
      <dsp:spPr>
        <a:xfrm>
          <a:off x="4763169" y="2049338"/>
          <a:ext cx="2886769" cy="173206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Feature Name and Values Mapping</a:t>
          </a:r>
          <a:endParaRPr lang="en-US" sz="3200" kern="1200"/>
        </a:p>
      </dsp:txBody>
      <dsp:txXfrm>
        <a:off x="4763169" y="2049338"/>
        <a:ext cx="2886769" cy="173206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51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2267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6300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1805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6607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4710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95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3727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81738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57236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8/24/2024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38138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8/24/2024</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289685120"/>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0" Type="http://schemas.openxmlformats.org/officeDocument/2006/relationships/image" Target="../media/image11.sv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peedometer">
            <a:extLst>
              <a:ext uri="{FF2B5EF4-FFF2-40B4-BE49-F238E27FC236}">
                <a16:creationId xmlns:a16="http://schemas.microsoft.com/office/drawing/2014/main" id="{59F969DB-1710-E278-F22E-50CE1939F62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71"/>
          <a:stretch/>
        </p:blipFill>
        <p:spPr>
          <a:xfrm>
            <a:off x="20" y="1571"/>
            <a:ext cx="12191980" cy="6856429"/>
          </a:xfrm>
          <a:prstGeom prst="rect">
            <a:avLst/>
          </a:prstGeom>
        </p:spPr>
      </p:pic>
      <p:sp>
        <p:nvSpPr>
          <p:cNvPr id="7" name="Rectangle 6">
            <a:extLst>
              <a:ext uri="{FF2B5EF4-FFF2-40B4-BE49-F238E27FC236}">
                <a16:creationId xmlns:a16="http://schemas.microsoft.com/office/drawing/2014/main" id="{2B9527C7-8076-45D2-8CC2-2AFEE2A3E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7" cy="685643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D0117708-BB6F-4288-9FB3-781858C65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096000" cy="6858000"/>
          </a:xfrm>
          <a:custGeom>
            <a:avLst/>
            <a:gdLst>
              <a:gd name="connsiteX0" fmla="*/ 3048000 w 6096000"/>
              <a:gd name="connsiteY0" fmla="*/ 1114197 h 6858000"/>
              <a:gd name="connsiteX1" fmla="*/ 733197 w 6096000"/>
              <a:gd name="connsiteY1" fmla="*/ 3429000 h 6858000"/>
              <a:gd name="connsiteX2" fmla="*/ 3048000 w 6096000"/>
              <a:gd name="connsiteY2" fmla="*/ 5743803 h 6858000"/>
              <a:gd name="connsiteX3" fmla="*/ 5362803 w 6096000"/>
              <a:gd name="connsiteY3" fmla="*/ 3429000 h 6858000"/>
              <a:gd name="connsiteX4" fmla="*/ 3048000 w 6096000"/>
              <a:gd name="connsiteY4" fmla="*/ 1114197 h 6858000"/>
              <a:gd name="connsiteX5" fmla="*/ 0 w 6096000"/>
              <a:gd name="connsiteY5" fmla="*/ 0 h 6858000"/>
              <a:gd name="connsiteX6" fmla="*/ 6096000 w 6096000"/>
              <a:gd name="connsiteY6" fmla="*/ 0 h 6858000"/>
              <a:gd name="connsiteX7" fmla="*/ 6096000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3048000" y="1114197"/>
                </a:moveTo>
                <a:cubicBezTo>
                  <a:pt x="1769570" y="1114197"/>
                  <a:pt x="733197" y="2150570"/>
                  <a:pt x="733197" y="3429000"/>
                </a:cubicBezTo>
                <a:cubicBezTo>
                  <a:pt x="733197" y="4707430"/>
                  <a:pt x="1769570" y="5743803"/>
                  <a:pt x="3048000" y="5743803"/>
                </a:cubicBezTo>
                <a:cubicBezTo>
                  <a:pt x="4326430" y="5743803"/>
                  <a:pt x="5362803" y="4707430"/>
                  <a:pt x="5362803" y="3429000"/>
                </a:cubicBezTo>
                <a:cubicBezTo>
                  <a:pt x="5362803" y="2150570"/>
                  <a:pt x="4326430" y="1114197"/>
                  <a:pt x="3048000" y="1114197"/>
                </a:cubicBezTo>
                <a:close/>
                <a:moveTo>
                  <a:pt x="0" y="0"/>
                </a:moveTo>
                <a:lnTo>
                  <a:pt x="6096000" y="0"/>
                </a:lnTo>
                <a:lnTo>
                  <a:pt x="6096000" y="6858000"/>
                </a:lnTo>
                <a:lnTo>
                  <a:pt x="0" y="685800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280159" y="2211978"/>
            <a:ext cx="3535679" cy="1425728"/>
          </a:xfrm>
        </p:spPr>
        <p:txBody>
          <a:bodyPr anchor="b">
            <a:normAutofit/>
          </a:bodyPr>
          <a:lstStyle/>
          <a:p>
            <a:pPr algn="ctr">
              <a:lnSpc>
                <a:spcPct val="110000"/>
              </a:lnSpc>
            </a:pPr>
            <a:r>
              <a:rPr lang="en-US" sz="2600">
                <a:solidFill>
                  <a:srgbClr val="FFFFFF"/>
                </a:solidFill>
              </a:rPr>
              <a:t>Electric Vehicle Analysis</a:t>
            </a:r>
          </a:p>
        </p:txBody>
      </p:sp>
      <p:sp>
        <p:nvSpPr>
          <p:cNvPr id="3" name="Subtitle 2"/>
          <p:cNvSpPr>
            <a:spLocks noGrp="1"/>
          </p:cNvSpPr>
          <p:nvPr>
            <p:ph type="subTitle" idx="1"/>
          </p:nvPr>
        </p:nvSpPr>
        <p:spPr>
          <a:xfrm>
            <a:off x="1524000" y="4249360"/>
            <a:ext cx="3048000" cy="877585"/>
          </a:xfrm>
        </p:spPr>
        <p:txBody>
          <a:bodyPr vert="horz" lIns="91440" tIns="45720" rIns="91440" bIns="45720" rtlCol="0">
            <a:normAutofit/>
          </a:bodyPr>
          <a:lstStyle/>
          <a:p>
            <a:pPr algn="ctr">
              <a:lnSpc>
                <a:spcPct val="120000"/>
              </a:lnSpc>
            </a:pPr>
            <a:r>
              <a:rPr lang="en-US">
                <a:solidFill>
                  <a:srgbClr val="FFFFFF"/>
                </a:solidFill>
              </a:rPr>
              <a:t>Sajan Kumar Kar</a:t>
            </a:r>
          </a:p>
          <a:p>
            <a:pPr algn="ctr">
              <a:lnSpc>
                <a:spcPct val="120000"/>
              </a:lnSpc>
            </a:pPr>
            <a:r>
              <a:rPr lang="en-US">
                <a:solidFill>
                  <a:srgbClr val="FFFFFF"/>
                </a:solidFill>
              </a:rPr>
              <a:t>Pratiksha Dange</a:t>
            </a:r>
          </a:p>
        </p:txBody>
      </p:sp>
      <p:cxnSp>
        <p:nvCxnSpPr>
          <p:cNvPr id="10" name="Straight Connector 9">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FC78-95E5-FB89-956D-0A7E2195BAD8}"/>
              </a:ext>
            </a:extLst>
          </p:cNvPr>
          <p:cNvSpPr>
            <a:spLocks noGrp="1"/>
          </p:cNvSpPr>
          <p:nvPr>
            <p:ph type="title"/>
          </p:nvPr>
        </p:nvSpPr>
        <p:spPr/>
        <p:txBody>
          <a:bodyPr/>
          <a:lstStyle/>
          <a:p>
            <a:r>
              <a:rPr lang="en-GB"/>
              <a:t>Key findings</a:t>
            </a:r>
          </a:p>
        </p:txBody>
      </p:sp>
      <p:sp>
        <p:nvSpPr>
          <p:cNvPr id="3" name="Content Placeholder 2">
            <a:extLst>
              <a:ext uri="{FF2B5EF4-FFF2-40B4-BE49-F238E27FC236}">
                <a16:creationId xmlns:a16="http://schemas.microsoft.com/office/drawing/2014/main" id="{E74CBBB1-9551-59E7-C347-CF425386E1ED}"/>
              </a:ext>
            </a:extLst>
          </p:cNvPr>
          <p:cNvSpPr>
            <a:spLocks noGrp="1"/>
          </p:cNvSpPr>
          <p:nvPr>
            <p:ph idx="1"/>
          </p:nvPr>
        </p:nvSpPr>
        <p:spPr/>
        <p:txBody>
          <a:bodyPr vert="horz" lIns="91440" tIns="45720" rIns="91440" bIns="45720" rtlCol="0" anchor="t">
            <a:normAutofit/>
          </a:bodyPr>
          <a:lstStyle/>
          <a:p>
            <a:r>
              <a:rPr lang="en-GB">
                <a:ea typeface="+mn-lt"/>
                <a:cs typeface="+mn-lt"/>
              </a:rPr>
              <a:t>Most Battery EVs have unknown CAFV eligibility and are linked with Puget Sound Energy Inc.</a:t>
            </a:r>
          </a:p>
          <a:p>
            <a:r>
              <a:rPr lang="en-GB">
                <a:ea typeface="+mn-lt"/>
                <a:cs typeface="+mn-lt"/>
              </a:rPr>
              <a:t>CAFV-eligible Battery EVs are primarily distributed among City of Tacoma, City of Seattle, and Bonneville Power Administration utilities.</a:t>
            </a:r>
          </a:p>
          <a:p>
            <a:r>
              <a:rPr lang="en-GB">
                <a:ea typeface="+mn-lt"/>
                <a:cs typeface="+mn-lt"/>
              </a:rPr>
              <a:t>The majority of CAFV-eligible Plug-in Hybrid EVs are associated with Puget Sound Energy Inc.</a:t>
            </a:r>
          </a:p>
          <a:p>
            <a:r>
              <a:rPr lang="en-GB">
                <a:ea typeface="+mn-lt"/>
                <a:cs typeface="+mn-lt"/>
              </a:rPr>
              <a:t>Non-eligible CAFV EVs are mainly Plug-in Hybrid EVs, except for some Battery EVs which are associated with PacifiCorp.</a:t>
            </a:r>
          </a:p>
          <a:p>
            <a:endParaRPr lang="en-GB"/>
          </a:p>
        </p:txBody>
      </p:sp>
    </p:spTree>
    <p:extLst>
      <p:ext uri="{BB962C8B-B14F-4D97-AF65-F5344CB8AC3E}">
        <p14:creationId xmlns:p14="http://schemas.microsoft.com/office/powerpoint/2010/main" val="94034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C1933-015B-EF02-BCD8-B6089212C3AB}"/>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Analysis - 2</a:t>
            </a:r>
          </a:p>
        </p:txBody>
      </p:sp>
      <p:sp>
        <p:nvSpPr>
          <p:cNvPr id="3" name="Content Placeholder 2">
            <a:extLst>
              <a:ext uri="{FF2B5EF4-FFF2-40B4-BE49-F238E27FC236}">
                <a16:creationId xmlns:a16="http://schemas.microsoft.com/office/drawing/2014/main" id="{E45429C3-AF95-DEBD-D582-2D24D391C970}"/>
              </a:ext>
            </a:extLst>
          </p:cNvPr>
          <p:cNvSpPr>
            <a:spLocks noGrp="1"/>
          </p:cNvSpPr>
          <p:nvPr>
            <p:ph idx="1"/>
          </p:nvPr>
        </p:nvSpPr>
        <p:spPr>
          <a:xfrm>
            <a:off x="6096000" y="762000"/>
            <a:ext cx="4572000" cy="5334000"/>
          </a:xfrm>
        </p:spPr>
        <p:txBody>
          <a:bodyPr vert="horz" lIns="91440" tIns="45720" rIns="91440" bIns="45720" rtlCol="0" anchor="ctr">
            <a:normAutofit/>
          </a:bodyPr>
          <a:lstStyle/>
          <a:p>
            <a:r>
              <a:rPr lang="en-US"/>
              <a:t>Q2: </a:t>
            </a:r>
            <a:r>
              <a:rPr lang="en-IN">
                <a:ea typeface="+mn-lt"/>
                <a:cs typeface="+mn-lt"/>
              </a:rPr>
              <a:t>What is the distribution of electric vehicles across different counties and cities and are there any notable patterns or concentrations?</a:t>
            </a:r>
            <a:endParaRPr lang="en-US">
              <a:ea typeface="+mn-lt"/>
              <a:cs typeface="+mn-lt"/>
            </a:endParaRPr>
          </a:p>
          <a:p>
            <a:endParaRPr lang="en-US"/>
          </a:p>
        </p:txBody>
      </p:sp>
    </p:spTree>
    <p:extLst>
      <p:ext uri="{BB962C8B-B14F-4D97-AF65-F5344CB8AC3E}">
        <p14:creationId xmlns:p14="http://schemas.microsoft.com/office/powerpoint/2010/main" val="68274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aph of electrical vehicles&#10;&#10;Description automatically generated">
            <a:extLst>
              <a:ext uri="{FF2B5EF4-FFF2-40B4-BE49-F238E27FC236}">
                <a16:creationId xmlns:a16="http://schemas.microsoft.com/office/drawing/2014/main" id="{F655D610-1912-B377-B154-D74141C61C6A}"/>
              </a:ext>
            </a:extLst>
          </p:cNvPr>
          <p:cNvPicPr>
            <a:picLocks noChangeAspect="1"/>
          </p:cNvPicPr>
          <p:nvPr/>
        </p:nvPicPr>
        <p:blipFill>
          <a:blip r:embed="rId2"/>
          <a:stretch>
            <a:fillRect/>
          </a:stretch>
        </p:blipFill>
        <p:spPr>
          <a:xfrm>
            <a:off x="285991" y="390525"/>
            <a:ext cx="8610600" cy="6076950"/>
          </a:xfrm>
          <a:prstGeom prst="rect">
            <a:avLst/>
          </a:prstGeom>
        </p:spPr>
      </p:pic>
      <p:sp>
        <p:nvSpPr>
          <p:cNvPr id="23" name="TextBox 22">
            <a:extLst>
              <a:ext uri="{FF2B5EF4-FFF2-40B4-BE49-F238E27FC236}">
                <a16:creationId xmlns:a16="http://schemas.microsoft.com/office/drawing/2014/main" id="{3FD002D9-B921-C05E-B4E5-3D8CDC72F95C}"/>
              </a:ext>
            </a:extLst>
          </p:cNvPr>
          <p:cNvSpPr txBox="1"/>
          <p:nvPr/>
        </p:nvSpPr>
        <p:spPr>
          <a:xfrm>
            <a:off x="9230809" y="385822"/>
            <a:ext cx="256572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a:ea typeface="+mn-lt"/>
                <a:cs typeface="+mn-lt"/>
              </a:rPr>
              <a:t>Seattle's High EV Concentration</a:t>
            </a:r>
            <a:endParaRPr lang="en-US"/>
          </a:p>
          <a:p>
            <a:pPr marL="285750" indent="-285750">
              <a:buFont typeface="Arial"/>
              <a:buChar char="•"/>
            </a:pPr>
            <a:endParaRPr lang="en-GB" b="1">
              <a:ea typeface="+mn-lt"/>
              <a:cs typeface="+mn-lt"/>
            </a:endParaRPr>
          </a:p>
          <a:p>
            <a:pPr marL="285750" indent="-285750">
              <a:buFont typeface="Arial"/>
              <a:buChar char="•"/>
            </a:pPr>
            <a:r>
              <a:rPr lang="en-GB" b="1">
                <a:ea typeface="+mn-lt"/>
                <a:cs typeface="+mn-lt"/>
              </a:rPr>
              <a:t>Moderate EV Distribution: </a:t>
            </a:r>
          </a:p>
          <a:p>
            <a:pPr marL="285750" indent="-285750">
              <a:buFont typeface="Arial"/>
              <a:buChar char="•"/>
            </a:pPr>
            <a:r>
              <a:rPr lang="en-GB">
                <a:ea typeface="+mn-lt"/>
                <a:cs typeface="+mn-lt"/>
              </a:rPr>
              <a:t>Bellevue, Redmond, Vancouver, Sammamish, Kirkland, Renton, Bothell, and Olympia</a:t>
            </a:r>
            <a:endParaRPr lang="en-GB"/>
          </a:p>
          <a:p>
            <a:pPr marL="285750" indent="-285750">
              <a:buFont typeface="Arial"/>
              <a:buChar char="•"/>
            </a:pPr>
            <a:endParaRPr lang="en-GB">
              <a:ea typeface="+mn-lt"/>
              <a:cs typeface="+mn-lt"/>
            </a:endParaRPr>
          </a:p>
          <a:p>
            <a:pPr marL="285750" indent="-285750">
              <a:buFont typeface="Arial"/>
              <a:buChar char="•"/>
            </a:pPr>
            <a:r>
              <a:rPr lang="en-GB" b="1">
                <a:ea typeface="+mn-lt"/>
                <a:cs typeface="+mn-lt"/>
              </a:rPr>
              <a:t>Variance Across Cities</a:t>
            </a:r>
            <a:endParaRPr lang="en-GB">
              <a:ea typeface="+mn-lt"/>
              <a:cs typeface="+mn-lt"/>
            </a:endParaRPr>
          </a:p>
        </p:txBody>
      </p:sp>
    </p:spTree>
    <p:extLst>
      <p:ext uri="{BB962C8B-B14F-4D97-AF65-F5344CB8AC3E}">
        <p14:creationId xmlns:p14="http://schemas.microsoft.com/office/powerpoint/2010/main" val="226877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electric vehicle&#10;&#10;Description automatically generated">
            <a:extLst>
              <a:ext uri="{FF2B5EF4-FFF2-40B4-BE49-F238E27FC236}">
                <a16:creationId xmlns:a16="http://schemas.microsoft.com/office/drawing/2014/main" id="{C353D448-9AB2-35BA-9358-05A9A46939B2}"/>
              </a:ext>
            </a:extLst>
          </p:cNvPr>
          <p:cNvPicPr>
            <a:picLocks noChangeAspect="1"/>
          </p:cNvPicPr>
          <p:nvPr/>
        </p:nvPicPr>
        <p:blipFill>
          <a:blip r:embed="rId2"/>
          <a:stretch>
            <a:fillRect/>
          </a:stretch>
        </p:blipFill>
        <p:spPr>
          <a:xfrm>
            <a:off x="266700" y="400050"/>
            <a:ext cx="8610600" cy="6057900"/>
          </a:xfrm>
          <a:prstGeom prst="rect">
            <a:avLst/>
          </a:prstGeom>
        </p:spPr>
      </p:pic>
      <p:sp>
        <p:nvSpPr>
          <p:cNvPr id="5" name="TextBox 4">
            <a:extLst>
              <a:ext uri="{FF2B5EF4-FFF2-40B4-BE49-F238E27FC236}">
                <a16:creationId xmlns:a16="http://schemas.microsoft.com/office/drawing/2014/main" id="{AD5C1770-6702-5338-92CA-370202AE9D10}"/>
              </a:ext>
            </a:extLst>
          </p:cNvPr>
          <p:cNvSpPr txBox="1"/>
          <p:nvPr/>
        </p:nvSpPr>
        <p:spPr>
          <a:xfrm>
            <a:off x="9298328" y="414759"/>
            <a:ext cx="244997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a:ea typeface="+mn-lt"/>
                <a:cs typeface="+mn-lt"/>
              </a:rPr>
              <a:t>King County</a:t>
            </a:r>
            <a:r>
              <a:rPr lang="en-GB">
                <a:ea typeface="+mn-lt"/>
                <a:cs typeface="+mn-lt"/>
              </a:rPr>
              <a:t>: Highest EV count</a:t>
            </a:r>
            <a:endParaRPr lang="en-US">
              <a:ea typeface="+mn-lt"/>
              <a:cs typeface="+mn-lt"/>
            </a:endParaRPr>
          </a:p>
          <a:p>
            <a:pPr marL="285750" indent="-285750">
              <a:buFont typeface="Arial"/>
              <a:buChar char="•"/>
            </a:pPr>
            <a:endParaRPr lang="en-GB">
              <a:ea typeface="+mn-lt"/>
              <a:cs typeface="+mn-lt"/>
            </a:endParaRPr>
          </a:p>
          <a:p>
            <a:pPr marL="285750" indent="-285750">
              <a:buFont typeface="Arial"/>
              <a:buChar char="•"/>
            </a:pPr>
            <a:r>
              <a:rPr lang="en-GB">
                <a:ea typeface="+mn-lt"/>
                <a:cs typeface="+mn-lt"/>
              </a:rPr>
              <a:t> </a:t>
            </a:r>
            <a:r>
              <a:rPr lang="en-GB" b="1">
                <a:ea typeface="+mn-lt"/>
                <a:cs typeface="+mn-lt"/>
              </a:rPr>
              <a:t>Other Counties</a:t>
            </a:r>
            <a:r>
              <a:rPr lang="en-GB">
                <a:ea typeface="+mn-lt"/>
                <a:cs typeface="+mn-lt"/>
              </a:rPr>
              <a:t>: Snohomish, Pierce, Clark, Thurston, and Kitsap follow with significant but lower EV counts.</a:t>
            </a:r>
            <a:endParaRPr lang="en-US">
              <a:ea typeface="+mn-lt"/>
              <a:cs typeface="+mn-lt"/>
            </a:endParaRPr>
          </a:p>
          <a:p>
            <a:pPr algn="l"/>
            <a:endParaRPr lang="en-GB"/>
          </a:p>
        </p:txBody>
      </p:sp>
    </p:spTree>
    <p:extLst>
      <p:ext uri="{BB962C8B-B14F-4D97-AF65-F5344CB8AC3E}">
        <p14:creationId xmlns:p14="http://schemas.microsoft.com/office/powerpoint/2010/main" val="83140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n area&#10;&#10;Description automatically generated">
            <a:extLst>
              <a:ext uri="{FF2B5EF4-FFF2-40B4-BE49-F238E27FC236}">
                <a16:creationId xmlns:a16="http://schemas.microsoft.com/office/drawing/2014/main" id="{574EDCEB-BEAE-CC2D-E8C8-6CC9B103C2A1}"/>
              </a:ext>
            </a:extLst>
          </p:cNvPr>
          <p:cNvPicPr>
            <a:picLocks noChangeAspect="1"/>
          </p:cNvPicPr>
          <p:nvPr/>
        </p:nvPicPr>
        <p:blipFill>
          <a:blip r:embed="rId2"/>
          <a:stretch>
            <a:fillRect/>
          </a:stretch>
        </p:blipFill>
        <p:spPr>
          <a:xfrm>
            <a:off x="314807" y="394022"/>
            <a:ext cx="9131702" cy="6147120"/>
          </a:xfrm>
          <a:prstGeom prst="rect">
            <a:avLst/>
          </a:prstGeom>
        </p:spPr>
      </p:pic>
      <p:sp>
        <p:nvSpPr>
          <p:cNvPr id="2" name="TextBox 1">
            <a:extLst>
              <a:ext uri="{FF2B5EF4-FFF2-40B4-BE49-F238E27FC236}">
                <a16:creationId xmlns:a16="http://schemas.microsoft.com/office/drawing/2014/main" id="{6C9CAA83-3124-CCEB-7AA9-BBE47100BC51}"/>
              </a:ext>
            </a:extLst>
          </p:cNvPr>
          <p:cNvSpPr txBox="1"/>
          <p:nvPr/>
        </p:nvSpPr>
        <p:spPr>
          <a:xfrm>
            <a:off x="9645569" y="443695"/>
            <a:ext cx="239210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GB" b="1">
                <a:solidFill>
                  <a:srgbClr val="FFFFFF"/>
                </a:solidFill>
                <a:latin typeface="Trade Gothic Next Light"/>
                <a:cs typeface="Arial"/>
              </a:rPr>
              <a:t>City-Level Concentration</a:t>
            </a:r>
            <a:r>
              <a:rPr lang="en-US">
                <a:solidFill>
                  <a:srgbClr val="FFFFFF"/>
                </a:solidFill>
                <a:latin typeface="Trade Gothic Next Light"/>
                <a:cs typeface="Arial"/>
              </a:rPr>
              <a:t>​</a:t>
            </a:r>
          </a:p>
          <a:p>
            <a:pPr marL="228600" indent="-228600">
              <a:buFont typeface=""/>
              <a:buChar char="•"/>
            </a:pPr>
            <a:endParaRPr lang="en-US">
              <a:solidFill>
                <a:srgbClr val="FFFFFF"/>
              </a:solidFill>
              <a:latin typeface="Trade Gothic Next Light"/>
              <a:cs typeface="Arial"/>
            </a:endParaRPr>
          </a:p>
          <a:p>
            <a:pPr marL="228600" indent="-228600">
              <a:buFont typeface=""/>
              <a:buChar char="•"/>
            </a:pPr>
            <a:r>
              <a:rPr lang="en-GB" b="1">
                <a:solidFill>
                  <a:srgbClr val="FFFFFF"/>
                </a:solidFill>
                <a:latin typeface="Trade Gothic Next Light"/>
                <a:cs typeface="Arial"/>
              </a:rPr>
              <a:t>County-Level Distribution</a:t>
            </a:r>
            <a:r>
              <a:rPr lang="en-US">
                <a:solidFill>
                  <a:srgbClr val="FFFFFF"/>
                </a:solidFill>
                <a:latin typeface="Trade Gothic Next Light"/>
                <a:cs typeface="Arial"/>
              </a:rPr>
              <a:t>​</a:t>
            </a:r>
            <a:endParaRPr lang="en-GB"/>
          </a:p>
          <a:p>
            <a:pPr marL="228600" indent="-228600">
              <a:buFont typeface=""/>
              <a:buChar char="•"/>
            </a:pPr>
            <a:endParaRPr lang="en-US">
              <a:solidFill>
                <a:srgbClr val="FFFFFF"/>
              </a:solidFill>
              <a:latin typeface="Trade Gothic Next Light"/>
              <a:cs typeface="Arial"/>
            </a:endParaRPr>
          </a:p>
          <a:p>
            <a:pPr marL="228600" indent="-228600">
              <a:buFont typeface=""/>
              <a:buChar char="•"/>
            </a:pPr>
            <a:r>
              <a:rPr lang="en-GB" b="1">
                <a:solidFill>
                  <a:srgbClr val="FFFFFF"/>
                </a:solidFill>
                <a:latin typeface="Trade Gothic Next Light"/>
                <a:cs typeface="Arial"/>
              </a:rPr>
              <a:t>Comparative Analysis</a:t>
            </a:r>
            <a:r>
              <a:rPr lang="en-US">
                <a:solidFill>
                  <a:srgbClr val="FFFFFF"/>
                </a:solidFill>
                <a:latin typeface="Trade Gothic Next Light"/>
                <a:cs typeface="Arial"/>
              </a:rPr>
              <a:t>​</a:t>
            </a:r>
            <a:endParaRPr lang="en-GB"/>
          </a:p>
          <a:p>
            <a:pPr marL="228600" indent="-228600">
              <a:buFont typeface=""/>
              <a:buChar char="•"/>
            </a:pPr>
            <a:endParaRPr lang="en-US">
              <a:solidFill>
                <a:srgbClr val="FFFFFF"/>
              </a:solidFill>
              <a:latin typeface="Trade Gothic Next Light"/>
              <a:cs typeface="Arial"/>
            </a:endParaRPr>
          </a:p>
          <a:p>
            <a:pPr marL="228600" indent="-228600">
              <a:buFont typeface=""/>
              <a:buChar char="•"/>
            </a:pPr>
            <a:r>
              <a:rPr lang="en-GB" b="1">
                <a:solidFill>
                  <a:srgbClr val="FFFFFF"/>
                </a:solidFill>
                <a:latin typeface="Trade Gothic Next Light"/>
                <a:cs typeface="Arial"/>
              </a:rPr>
              <a:t>Data Density and Urban Centers</a:t>
            </a:r>
            <a:r>
              <a:rPr lang="en-US">
                <a:solidFill>
                  <a:srgbClr val="FFFFFF"/>
                </a:solidFill>
                <a:latin typeface="Trade Gothic Next Light"/>
                <a:cs typeface="Arial"/>
              </a:rPr>
              <a:t>​</a:t>
            </a:r>
            <a:endParaRPr lang="en-US"/>
          </a:p>
          <a:p>
            <a:pPr marL="228600" indent="-228600">
              <a:buFont typeface=""/>
              <a:buChar char="•"/>
            </a:pPr>
            <a:endParaRPr lang="en-US">
              <a:solidFill>
                <a:srgbClr val="FFFFFF"/>
              </a:solidFill>
              <a:latin typeface="Trade Gothic Next Light"/>
              <a:ea typeface="Arial"/>
              <a:cs typeface="Arial"/>
            </a:endParaRPr>
          </a:p>
          <a:p>
            <a:pPr marL="228600" lvl="0" indent="-228600" rtl="0">
              <a:buFont typeface=""/>
              <a:buChar char="•"/>
            </a:pPr>
            <a:r>
              <a:rPr lang="en-GB" sz="1800" b="1" baseline="0">
                <a:solidFill>
                  <a:srgbClr val="FFFFFF"/>
                </a:solidFill>
                <a:latin typeface="Trade Gothic Next Light"/>
                <a:ea typeface="Arial"/>
                <a:cs typeface="Arial"/>
              </a:rPr>
              <a:t>Rural vs. Urban Spread</a:t>
            </a:r>
            <a:r>
              <a:rPr lang="en-US" sz="1800">
                <a:solidFill>
                  <a:srgbClr val="FFFFFF"/>
                </a:solidFill>
                <a:latin typeface="Trade Gothic Next Light"/>
                <a:ea typeface="Arial"/>
                <a:cs typeface="Arial"/>
              </a:rPr>
              <a:t>​</a:t>
            </a:r>
          </a:p>
          <a:p>
            <a:pPr marL="228600" indent="-228600">
              <a:buFont typeface=""/>
              <a:buChar char="•"/>
            </a:pPr>
            <a:endParaRPr lang="en-US">
              <a:solidFill>
                <a:srgbClr val="FFFFFF"/>
              </a:solidFill>
              <a:latin typeface="Trade Gothic Next Light"/>
              <a:ea typeface="Arial"/>
              <a:cs typeface="Arial"/>
            </a:endParaRPr>
          </a:p>
          <a:p>
            <a:pPr marL="228600" lvl="0" indent="-228600" rtl="0">
              <a:buFont typeface=""/>
              <a:buChar char="•"/>
            </a:pPr>
            <a:endParaRPr lang="en-GB">
              <a:cs typeface="Arial"/>
            </a:endParaRPr>
          </a:p>
        </p:txBody>
      </p:sp>
    </p:spTree>
    <p:extLst>
      <p:ext uri="{BB962C8B-B14F-4D97-AF65-F5344CB8AC3E}">
        <p14:creationId xmlns:p14="http://schemas.microsoft.com/office/powerpoint/2010/main" val="2765951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C1933-015B-EF02-BCD8-B6089212C3AB}"/>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Analysis - 3</a:t>
            </a:r>
          </a:p>
        </p:txBody>
      </p:sp>
      <p:sp>
        <p:nvSpPr>
          <p:cNvPr id="3" name="Content Placeholder 2">
            <a:extLst>
              <a:ext uri="{FF2B5EF4-FFF2-40B4-BE49-F238E27FC236}">
                <a16:creationId xmlns:a16="http://schemas.microsoft.com/office/drawing/2014/main" id="{E45429C3-AF95-DEBD-D582-2D24D391C970}"/>
              </a:ext>
            </a:extLst>
          </p:cNvPr>
          <p:cNvSpPr>
            <a:spLocks noGrp="1"/>
          </p:cNvSpPr>
          <p:nvPr>
            <p:ph idx="1"/>
          </p:nvPr>
        </p:nvSpPr>
        <p:spPr>
          <a:xfrm>
            <a:off x="6096000" y="762000"/>
            <a:ext cx="4572000" cy="5334000"/>
          </a:xfrm>
        </p:spPr>
        <p:txBody>
          <a:bodyPr vert="horz" lIns="91440" tIns="45720" rIns="91440" bIns="45720" rtlCol="0" anchor="ctr">
            <a:normAutofit/>
          </a:bodyPr>
          <a:lstStyle/>
          <a:p>
            <a:r>
              <a:rPr lang="en-US"/>
              <a:t>Q3: </a:t>
            </a:r>
            <a:r>
              <a:rPr lang="en-US" b="1">
                <a:ea typeface="+mn-lt"/>
                <a:cs typeface="+mn-lt"/>
              </a:rPr>
              <a:t>What insights can we gain about the future of electric mobility by examining the data on newer models and their technological features? For instance, how are factors like electric range and Electric vehicle type evolving with advancements in electric vehicle technology?</a:t>
            </a:r>
            <a:endParaRPr lang="en-US">
              <a:ea typeface="+mn-lt"/>
              <a:cs typeface="+mn-lt"/>
            </a:endParaRPr>
          </a:p>
        </p:txBody>
      </p:sp>
    </p:spTree>
    <p:extLst>
      <p:ext uri="{BB962C8B-B14F-4D97-AF65-F5344CB8AC3E}">
        <p14:creationId xmlns:p14="http://schemas.microsoft.com/office/powerpoint/2010/main" val="261163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arison of a graph&#10;&#10;Description automatically generated">
            <a:extLst>
              <a:ext uri="{FF2B5EF4-FFF2-40B4-BE49-F238E27FC236}">
                <a16:creationId xmlns:a16="http://schemas.microsoft.com/office/drawing/2014/main" id="{334E7EBF-9A9E-47E2-2AE7-80BD29719743}"/>
              </a:ext>
            </a:extLst>
          </p:cNvPr>
          <p:cNvPicPr>
            <a:picLocks noChangeAspect="1"/>
          </p:cNvPicPr>
          <p:nvPr/>
        </p:nvPicPr>
        <p:blipFill>
          <a:blip r:embed="rId2"/>
          <a:stretch>
            <a:fillRect/>
          </a:stretch>
        </p:blipFill>
        <p:spPr>
          <a:xfrm>
            <a:off x="324573" y="826987"/>
            <a:ext cx="8610600" cy="5474101"/>
          </a:xfrm>
          <a:prstGeom prst="rect">
            <a:avLst/>
          </a:prstGeom>
        </p:spPr>
      </p:pic>
      <p:sp>
        <p:nvSpPr>
          <p:cNvPr id="5" name="TextBox 4">
            <a:extLst>
              <a:ext uri="{FF2B5EF4-FFF2-40B4-BE49-F238E27FC236}">
                <a16:creationId xmlns:a16="http://schemas.microsoft.com/office/drawing/2014/main" id="{9EE1FA18-0AF7-E488-7C45-C86C1E28EB9D}"/>
              </a:ext>
            </a:extLst>
          </p:cNvPr>
          <p:cNvSpPr txBox="1"/>
          <p:nvPr/>
        </p:nvSpPr>
        <p:spPr>
          <a:xfrm>
            <a:off x="9375493" y="800581"/>
            <a:ext cx="24403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ea typeface="+mn-lt"/>
                <a:cs typeface="+mn-lt"/>
              </a:rPr>
              <a:t>Model Year :</a:t>
            </a:r>
            <a:endParaRPr lang="en-US"/>
          </a:p>
          <a:p>
            <a:r>
              <a:rPr lang="en-GB">
                <a:ea typeface="+mn-lt"/>
                <a:cs typeface="+mn-lt"/>
              </a:rPr>
              <a:t>Dominated by recent models, with early outliers revealing pre-2000 models.</a:t>
            </a:r>
            <a:endParaRPr lang="en-GB"/>
          </a:p>
          <a:p>
            <a:pPr marL="285750" indent="-285750">
              <a:buFont typeface="Arial"/>
              <a:buChar char="•"/>
            </a:pPr>
            <a:endParaRPr lang="en-GB">
              <a:ea typeface="+mn-lt"/>
              <a:cs typeface="+mn-lt"/>
            </a:endParaRPr>
          </a:p>
          <a:p>
            <a:pPr marL="285750" indent="-285750">
              <a:buFont typeface="Arial"/>
              <a:buChar char="•"/>
            </a:pPr>
            <a:r>
              <a:rPr lang="en-GB">
                <a:ea typeface="+mn-lt"/>
                <a:cs typeface="+mn-lt"/>
              </a:rPr>
              <a:t>Electric Range:</a:t>
            </a:r>
          </a:p>
          <a:p>
            <a:r>
              <a:rPr lang="en-GB">
                <a:ea typeface="+mn-lt"/>
                <a:cs typeface="+mn-lt"/>
              </a:rPr>
              <a:t>General models offer below 100 electric range.</a:t>
            </a:r>
            <a:endParaRPr lang="en-GB"/>
          </a:p>
        </p:txBody>
      </p:sp>
    </p:spTree>
    <p:extLst>
      <p:ext uri="{BB962C8B-B14F-4D97-AF65-F5344CB8AC3E}">
        <p14:creationId xmlns:p14="http://schemas.microsoft.com/office/powerpoint/2010/main" val="378611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DD825-EABA-54E0-1875-690EDA9DC48F}"/>
              </a:ext>
            </a:extLst>
          </p:cNvPr>
          <p:cNvSpPr txBox="1"/>
          <p:nvPr/>
        </p:nvSpPr>
        <p:spPr>
          <a:xfrm>
            <a:off x="9356202" y="761999"/>
            <a:ext cx="264288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ea typeface="+mn-lt"/>
                <a:cs typeface="+mn-lt"/>
              </a:rPr>
              <a:t>Post 2015, we notice EV models offering above 200 electric range</a:t>
            </a:r>
          </a:p>
          <a:p>
            <a:pPr marL="285750" indent="-285750">
              <a:buFont typeface="Arial"/>
              <a:buChar char="•"/>
            </a:pPr>
            <a:endParaRPr lang="en-GB">
              <a:ea typeface="+mn-lt"/>
              <a:cs typeface="+mn-lt"/>
            </a:endParaRPr>
          </a:p>
          <a:p>
            <a:pPr marL="285750" indent="-285750">
              <a:buFont typeface="Arial"/>
              <a:buChar char="•"/>
            </a:pPr>
            <a:r>
              <a:rPr lang="en-GB">
                <a:ea typeface="+mn-lt"/>
                <a:cs typeface="+mn-lt"/>
              </a:rPr>
              <a:t>Upward trend overall in Electric Range </a:t>
            </a:r>
          </a:p>
          <a:p>
            <a:pPr marL="285750" indent="-285750">
              <a:buFont typeface="Arial"/>
              <a:buChar char="•"/>
            </a:pPr>
            <a:endParaRPr lang="en-GB">
              <a:ea typeface="+mn-lt"/>
              <a:cs typeface="+mn-lt"/>
            </a:endParaRPr>
          </a:p>
          <a:p>
            <a:pPr marL="285750" indent="-285750">
              <a:buFont typeface="Arial"/>
              <a:buChar char="•"/>
            </a:pPr>
            <a:r>
              <a:rPr lang="en-GB">
                <a:ea typeface="+mn-lt"/>
                <a:cs typeface="+mn-lt"/>
              </a:rPr>
              <a:t>Massive drop in 2010.</a:t>
            </a:r>
            <a:endParaRPr lang="en-GB"/>
          </a:p>
          <a:p>
            <a:endParaRPr lang="en-GB">
              <a:ea typeface="+mn-lt"/>
              <a:cs typeface="+mn-lt"/>
            </a:endParaRPr>
          </a:p>
          <a:p>
            <a:endParaRPr lang="en-GB"/>
          </a:p>
        </p:txBody>
      </p:sp>
      <p:pic>
        <p:nvPicPr>
          <p:cNvPr id="2" name="Picture 1" descr="A graph with blue dots and green line&#10;&#10;Description automatically generated">
            <a:extLst>
              <a:ext uri="{FF2B5EF4-FFF2-40B4-BE49-F238E27FC236}">
                <a16:creationId xmlns:a16="http://schemas.microsoft.com/office/drawing/2014/main" id="{1139B01F-989A-0495-6B27-48D4E765666D}"/>
              </a:ext>
            </a:extLst>
          </p:cNvPr>
          <p:cNvPicPr>
            <a:picLocks noChangeAspect="1"/>
          </p:cNvPicPr>
          <p:nvPr/>
        </p:nvPicPr>
        <p:blipFill>
          <a:blip r:embed="rId2"/>
          <a:stretch>
            <a:fillRect/>
          </a:stretch>
        </p:blipFill>
        <p:spPr>
          <a:xfrm>
            <a:off x="369455" y="759540"/>
            <a:ext cx="8639299" cy="4575820"/>
          </a:xfrm>
          <a:prstGeom prst="rect">
            <a:avLst/>
          </a:prstGeom>
        </p:spPr>
      </p:pic>
    </p:spTree>
    <p:extLst>
      <p:ext uri="{BB962C8B-B14F-4D97-AF65-F5344CB8AC3E}">
        <p14:creationId xmlns:p14="http://schemas.microsoft.com/office/powerpoint/2010/main" val="3871693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price of electric vehicles&#10;&#10;Description automatically generated">
            <a:extLst>
              <a:ext uri="{FF2B5EF4-FFF2-40B4-BE49-F238E27FC236}">
                <a16:creationId xmlns:a16="http://schemas.microsoft.com/office/drawing/2014/main" id="{FF582FE7-8B4E-F5FB-1084-F777FC541F26}"/>
              </a:ext>
            </a:extLst>
          </p:cNvPr>
          <p:cNvPicPr>
            <a:picLocks noChangeAspect="1"/>
          </p:cNvPicPr>
          <p:nvPr/>
        </p:nvPicPr>
        <p:blipFill>
          <a:blip r:embed="rId2"/>
          <a:stretch>
            <a:fillRect/>
          </a:stretch>
        </p:blipFill>
        <p:spPr>
          <a:xfrm>
            <a:off x="613941" y="567883"/>
            <a:ext cx="8610600" cy="5857272"/>
          </a:xfrm>
          <a:prstGeom prst="rect">
            <a:avLst/>
          </a:prstGeom>
        </p:spPr>
      </p:pic>
      <p:sp>
        <p:nvSpPr>
          <p:cNvPr id="5" name="TextBox 4">
            <a:extLst>
              <a:ext uri="{FF2B5EF4-FFF2-40B4-BE49-F238E27FC236}">
                <a16:creationId xmlns:a16="http://schemas.microsoft.com/office/drawing/2014/main" id="{CA4E439E-5CBC-0D44-1F95-7120CA107E3F}"/>
              </a:ext>
            </a:extLst>
          </p:cNvPr>
          <p:cNvSpPr txBox="1"/>
          <p:nvPr/>
        </p:nvSpPr>
        <p:spPr>
          <a:xfrm>
            <a:off x="9452658" y="520860"/>
            <a:ext cx="243068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GB" b="1">
                <a:ea typeface="+mn-lt"/>
                <a:cs typeface="+mn-lt"/>
              </a:rPr>
              <a:t>BEVs</a:t>
            </a:r>
            <a:r>
              <a:rPr lang="en-GB">
                <a:ea typeface="+mn-lt"/>
                <a:cs typeface="+mn-lt"/>
              </a:rPr>
              <a:t>: </a:t>
            </a:r>
            <a:r>
              <a:rPr lang="en-GB" b="1">
                <a:ea typeface="+mn-lt"/>
                <a:cs typeface="+mn-lt"/>
              </a:rPr>
              <a:t>Recent Decline in BEVs</a:t>
            </a:r>
            <a:endParaRPr lang="en-GB">
              <a:ea typeface="+mn-lt"/>
              <a:cs typeface="+mn-lt"/>
            </a:endParaRPr>
          </a:p>
          <a:p>
            <a:pPr marL="285750" indent="-285750">
              <a:buFont typeface="Arial"/>
              <a:buChar char="•"/>
            </a:pPr>
            <a:endParaRPr lang="en-GB">
              <a:ea typeface="+mn-lt"/>
              <a:cs typeface="+mn-lt"/>
            </a:endParaRPr>
          </a:p>
          <a:p>
            <a:pPr marL="285750" indent="-285750">
              <a:buFont typeface="Arial"/>
              <a:buChar char="•"/>
            </a:pPr>
            <a:r>
              <a:rPr lang="en-GB">
                <a:ea typeface="+mn-lt"/>
                <a:cs typeface="+mn-lt"/>
              </a:rPr>
              <a:t>Significant increase in range post-2010 </a:t>
            </a:r>
            <a:endParaRPr lang="en-US"/>
          </a:p>
          <a:p>
            <a:pPr marL="285750" indent="-285750">
              <a:buFont typeface="Arial"/>
              <a:buChar char="•"/>
            </a:pPr>
            <a:endParaRPr lang="en-GB">
              <a:ea typeface="+mn-lt"/>
              <a:cs typeface="+mn-lt"/>
            </a:endParaRPr>
          </a:p>
          <a:p>
            <a:pPr marL="285750" indent="-285750">
              <a:buFont typeface="Arial"/>
              <a:buChar char="•"/>
            </a:pPr>
            <a:r>
              <a:rPr lang="en-GB" b="1">
                <a:ea typeface="+mn-lt"/>
                <a:cs typeface="+mn-lt"/>
              </a:rPr>
              <a:t>PHEVs</a:t>
            </a:r>
            <a:r>
              <a:rPr lang="en-GB">
                <a:ea typeface="+mn-lt"/>
                <a:cs typeface="+mn-lt"/>
              </a:rPr>
              <a:t>: Less variability and gradual improvements</a:t>
            </a:r>
          </a:p>
          <a:p>
            <a:pPr marL="285750" indent="-285750">
              <a:buFont typeface="Arial"/>
              <a:buChar char="•"/>
            </a:pPr>
            <a:endParaRPr lang="en-GB">
              <a:ea typeface="+mn-lt"/>
              <a:cs typeface="+mn-lt"/>
            </a:endParaRPr>
          </a:p>
          <a:p>
            <a:pPr marL="285750" indent="-285750">
              <a:buFont typeface="Arial"/>
              <a:buChar char="•"/>
            </a:pPr>
            <a:r>
              <a:rPr lang="en-GB" b="1">
                <a:ea typeface="+mn-lt"/>
                <a:cs typeface="+mn-lt"/>
              </a:rPr>
              <a:t>Market Differences for</a:t>
            </a:r>
            <a:r>
              <a:rPr lang="en-GB">
                <a:ea typeface="+mn-lt"/>
                <a:cs typeface="+mn-lt"/>
              </a:rPr>
              <a:t> BEVs and PHEVs </a:t>
            </a:r>
            <a:endParaRPr lang="en-GB"/>
          </a:p>
        </p:txBody>
      </p:sp>
    </p:spTree>
    <p:extLst>
      <p:ext uri="{BB962C8B-B14F-4D97-AF65-F5344CB8AC3E}">
        <p14:creationId xmlns:p14="http://schemas.microsoft.com/office/powerpoint/2010/main" val="2956237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blue circle with green and blue text&#10;&#10;Description automatically generated">
            <a:extLst>
              <a:ext uri="{FF2B5EF4-FFF2-40B4-BE49-F238E27FC236}">
                <a16:creationId xmlns:a16="http://schemas.microsoft.com/office/drawing/2014/main" id="{48F58566-5D23-6165-DD35-28EAF2DC99DF}"/>
              </a:ext>
            </a:extLst>
          </p:cNvPr>
          <p:cNvPicPr>
            <a:picLocks noChangeAspect="1"/>
          </p:cNvPicPr>
          <p:nvPr/>
        </p:nvPicPr>
        <p:blipFill>
          <a:blip r:embed="rId2"/>
          <a:stretch>
            <a:fillRect/>
          </a:stretch>
        </p:blipFill>
        <p:spPr>
          <a:xfrm>
            <a:off x="465519" y="714375"/>
            <a:ext cx="8020050" cy="5429250"/>
          </a:xfrm>
          <a:prstGeom prst="rect">
            <a:avLst/>
          </a:prstGeom>
        </p:spPr>
      </p:pic>
      <p:sp>
        <p:nvSpPr>
          <p:cNvPr id="20" name="TextBox 19">
            <a:extLst>
              <a:ext uri="{FF2B5EF4-FFF2-40B4-BE49-F238E27FC236}">
                <a16:creationId xmlns:a16="http://schemas.microsoft.com/office/drawing/2014/main" id="{227D756A-61C8-F1A2-ED17-215921740494}"/>
              </a:ext>
            </a:extLst>
          </p:cNvPr>
          <p:cNvSpPr txBox="1"/>
          <p:nvPr/>
        </p:nvSpPr>
        <p:spPr>
          <a:xfrm>
            <a:off x="8816050" y="723417"/>
            <a:ext cx="297083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a:ea typeface="+mn-lt"/>
                <a:cs typeface="+mn-lt"/>
              </a:rPr>
              <a:t>BEVs Market Share</a:t>
            </a:r>
            <a:r>
              <a:rPr lang="en-GB">
                <a:ea typeface="+mn-lt"/>
                <a:cs typeface="+mn-lt"/>
              </a:rPr>
              <a:t>:  78.3% </a:t>
            </a:r>
            <a:endParaRPr lang="en-US">
              <a:ea typeface="+mn-lt"/>
              <a:cs typeface="+mn-lt"/>
            </a:endParaRPr>
          </a:p>
          <a:p>
            <a:pPr marL="285750" indent="-285750">
              <a:buFont typeface="Arial"/>
              <a:buChar char="•"/>
            </a:pPr>
            <a:endParaRPr lang="en-GB"/>
          </a:p>
          <a:p>
            <a:pPr marL="285750" indent="-285750">
              <a:buFont typeface="Arial"/>
              <a:buChar char="•"/>
            </a:pPr>
            <a:r>
              <a:rPr lang="en-GB" b="1">
                <a:ea typeface="+mn-lt"/>
                <a:cs typeface="+mn-lt"/>
              </a:rPr>
              <a:t>PHEVs Market Share</a:t>
            </a:r>
            <a:r>
              <a:rPr lang="en-GB">
                <a:ea typeface="+mn-lt"/>
                <a:cs typeface="+mn-lt"/>
              </a:rPr>
              <a:t>:  21.7% </a:t>
            </a:r>
            <a:endParaRPr lang="en-GB"/>
          </a:p>
          <a:p>
            <a:pPr marL="285750" indent="-285750">
              <a:buFont typeface="Arial"/>
              <a:buChar char="•"/>
            </a:pPr>
            <a:endParaRPr lang="en-GB">
              <a:ea typeface="+mn-lt"/>
              <a:cs typeface="+mn-lt"/>
            </a:endParaRPr>
          </a:p>
          <a:p>
            <a:pPr marL="285750" indent="-285750">
              <a:buFont typeface="Arial"/>
              <a:buChar char="•"/>
            </a:pPr>
            <a:r>
              <a:rPr lang="en-GB" b="1">
                <a:ea typeface="+mn-lt"/>
                <a:cs typeface="+mn-lt"/>
              </a:rPr>
              <a:t>Popularity and Availability</a:t>
            </a:r>
            <a:r>
              <a:rPr lang="en-GB">
                <a:ea typeface="+mn-lt"/>
                <a:cs typeface="+mn-lt"/>
              </a:rPr>
              <a:t>: The significant gap between BEVs and PHEVs </a:t>
            </a:r>
            <a:endParaRPr lang="en-GB"/>
          </a:p>
        </p:txBody>
      </p:sp>
    </p:spTree>
    <p:extLst>
      <p:ext uri="{BB962C8B-B14F-4D97-AF65-F5344CB8AC3E}">
        <p14:creationId xmlns:p14="http://schemas.microsoft.com/office/powerpoint/2010/main" val="1812833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DB05B-1DF2-92B7-2488-DF870627A324}"/>
              </a:ext>
            </a:extLst>
          </p:cNvPr>
          <p:cNvSpPr>
            <a:spLocks noGrp="1"/>
          </p:cNvSpPr>
          <p:nvPr>
            <p:ph type="title"/>
          </p:nvPr>
        </p:nvSpPr>
        <p:spPr>
          <a:xfrm>
            <a:off x="1524000" y="713620"/>
            <a:ext cx="9144000" cy="869092"/>
          </a:xfrm>
        </p:spPr>
        <p:txBody>
          <a:bodyPr vert="horz" lIns="91440" tIns="45720" rIns="91440" bIns="45720" rtlCol="0" anchor="b">
            <a:normAutofit/>
          </a:bodyPr>
          <a:lstStyle/>
          <a:p>
            <a:pPr algn="ctr"/>
            <a:r>
              <a:rPr lang="en-US"/>
              <a:t>What is an Electric Vehicle?</a:t>
            </a:r>
          </a:p>
        </p:txBody>
      </p:sp>
      <p:graphicFrame>
        <p:nvGraphicFramePr>
          <p:cNvPr id="35" name="TextBox 11">
            <a:extLst>
              <a:ext uri="{FF2B5EF4-FFF2-40B4-BE49-F238E27FC236}">
                <a16:creationId xmlns:a16="http://schemas.microsoft.com/office/drawing/2014/main" id="{F13F2D8B-6195-8DA9-1042-14DDED94B924}"/>
              </a:ext>
            </a:extLst>
          </p:cNvPr>
          <p:cNvGraphicFramePr/>
          <p:nvPr>
            <p:extLst>
              <p:ext uri="{D42A27DB-BD31-4B8C-83A1-F6EECF244321}">
                <p14:modId xmlns:p14="http://schemas.microsoft.com/office/powerpoint/2010/main" val="2565465666"/>
              </p:ext>
            </p:extLst>
          </p:nvPr>
        </p:nvGraphicFramePr>
        <p:xfrm>
          <a:off x="1986718" y="2213429"/>
          <a:ext cx="7810425" cy="2419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5" name="Content Placeholder 3" descr="File:Tesla logo.png - Wikipedia">
            <a:extLst>
              <a:ext uri="{FF2B5EF4-FFF2-40B4-BE49-F238E27FC236}">
                <a16:creationId xmlns:a16="http://schemas.microsoft.com/office/drawing/2014/main" id="{81397F51-B693-7E0E-1254-BB882B517165}"/>
              </a:ext>
            </a:extLst>
          </p:cNvPr>
          <p:cNvPicPr>
            <a:picLocks noChangeAspect="1"/>
          </p:cNvPicPr>
          <p:nvPr/>
        </p:nvPicPr>
        <p:blipFill>
          <a:blip r:embed="rId7"/>
          <a:stretch>
            <a:fillRect/>
          </a:stretch>
        </p:blipFill>
        <p:spPr>
          <a:xfrm>
            <a:off x="1455974" y="5444991"/>
            <a:ext cx="1376723" cy="1376723"/>
          </a:xfrm>
          <a:prstGeom prst="rect">
            <a:avLst/>
          </a:prstGeom>
        </p:spPr>
      </p:pic>
      <p:pic>
        <p:nvPicPr>
          <p:cNvPr id="277" name="Picture 276" descr="File:BYD Company, Ltd. - Logo.svg - Wikipedia">
            <a:extLst>
              <a:ext uri="{FF2B5EF4-FFF2-40B4-BE49-F238E27FC236}">
                <a16:creationId xmlns:a16="http://schemas.microsoft.com/office/drawing/2014/main" id="{95F75486-4370-A945-6B5B-B72F2E9C993D}"/>
              </a:ext>
            </a:extLst>
          </p:cNvPr>
          <p:cNvPicPr>
            <a:picLocks noChangeAspect="1"/>
          </p:cNvPicPr>
          <p:nvPr/>
        </p:nvPicPr>
        <p:blipFill>
          <a:blip r:embed="rId8"/>
          <a:stretch>
            <a:fillRect/>
          </a:stretch>
        </p:blipFill>
        <p:spPr>
          <a:xfrm>
            <a:off x="2960464" y="5454520"/>
            <a:ext cx="1940219" cy="1218923"/>
          </a:xfrm>
          <a:prstGeom prst="rect">
            <a:avLst/>
          </a:prstGeom>
        </p:spPr>
      </p:pic>
      <p:pic>
        <p:nvPicPr>
          <p:cNvPr id="279" name="Graphic 278" descr="Volkswagen - Wikipedia">
            <a:extLst>
              <a:ext uri="{FF2B5EF4-FFF2-40B4-BE49-F238E27FC236}">
                <a16:creationId xmlns:a16="http://schemas.microsoft.com/office/drawing/2014/main" id="{CEF4FB4D-00CE-6B56-6C79-1794A26324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2985" y="5435387"/>
            <a:ext cx="1331899" cy="1225177"/>
          </a:xfrm>
          <a:prstGeom prst="rect">
            <a:avLst/>
          </a:prstGeom>
        </p:spPr>
      </p:pic>
      <p:pic>
        <p:nvPicPr>
          <p:cNvPr id="281" name="Picture 280" descr="File:General Motors (2021).svg - Wikipedia">
            <a:extLst>
              <a:ext uri="{FF2B5EF4-FFF2-40B4-BE49-F238E27FC236}">
                <a16:creationId xmlns:a16="http://schemas.microsoft.com/office/drawing/2014/main" id="{4D6A2E17-6230-99D1-89EA-3D92E8089316}"/>
              </a:ext>
            </a:extLst>
          </p:cNvPr>
          <p:cNvPicPr>
            <a:picLocks noChangeAspect="1"/>
          </p:cNvPicPr>
          <p:nvPr/>
        </p:nvPicPr>
        <p:blipFill>
          <a:blip r:embed="rId11"/>
          <a:stretch>
            <a:fillRect/>
          </a:stretch>
        </p:blipFill>
        <p:spPr>
          <a:xfrm>
            <a:off x="6941220" y="5446058"/>
            <a:ext cx="1182488" cy="1214505"/>
          </a:xfrm>
          <a:prstGeom prst="rect">
            <a:avLst/>
          </a:prstGeom>
        </p:spPr>
      </p:pic>
      <p:pic>
        <p:nvPicPr>
          <p:cNvPr id="283" name="Picture 282" descr="File:Stellantis.svg - Wikipedia">
            <a:extLst>
              <a:ext uri="{FF2B5EF4-FFF2-40B4-BE49-F238E27FC236}">
                <a16:creationId xmlns:a16="http://schemas.microsoft.com/office/drawing/2014/main" id="{FFAF834D-5300-DAA9-E74B-F79B693C3B55}"/>
              </a:ext>
            </a:extLst>
          </p:cNvPr>
          <p:cNvPicPr>
            <a:picLocks noChangeAspect="1"/>
          </p:cNvPicPr>
          <p:nvPr/>
        </p:nvPicPr>
        <p:blipFill>
          <a:blip r:embed="rId12"/>
          <a:stretch>
            <a:fillRect/>
          </a:stretch>
        </p:blipFill>
        <p:spPr>
          <a:xfrm>
            <a:off x="8413995" y="5759729"/>
            <a:ext cx="1865510" cy="747248"/>
          </a:xfrm>
          <a:prstGeom prst="rect">
            <a:avLst/>
          </a:prstGeom>
        </p:spPr>
      </p:pic>
    </p:spTree>
    <p:extLst>
      <p:ext uri="{BB962C8B-B14F-4D97-AF65-F5344CB8AC3E}">
        <p14:creationId xmlns:p14="http://schemas.microsoft.com/office/powerpoint/2010/main" val="2309094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electric vehicle type distribution over time&#10;&#10;Description automatically generated">
            <a:extLst>
              <a:ext uri="{FF2B5EF4-FFF2-40B4-BE49-F238E27FC236}">
                <a16:creationId xmlns:a16="http://schemas.microsoft.com/office/drawing/2014/main" id="{642A2591-CC43-0FFD-332D-55CF6D9D371E}"/>
              </a:ext>
            </a:extLst>
          </p:cNvPr>
          <p:cNvPicPr>
            <a:picLocks noChangeAspect="1"/>
          </p:cNvPicPr>
          <p:nvPr/>
        </p:nvPicPr>
        <p:blipFill>
          <a:blip r:embed="rId2"/>
          <a:stretch>
            <a:fillRect/>
          </a:stretch>
        </p:blipFill>
        <p:spPr>
          <a:xfrm>
            <a:off x="281236" y="429683"/>
            <a:ext cx="8705850" cy="6019800"/>
          </a:xfrm>
          <a:prstGeom prst="rect">
            <a:avLst/>
          </a:prstGeom>
        </p:spPr>
      </p:pic>
      <p:sp>
        <p:nvSpPr>
          <p:cNvPr id="5" name="TextBox 4">
            <a:extLst>
              <a:ext uri="{FF2B5EF4-FFF2-40B4-BE49-F238E27FC236}">
                <a16:creationId xmlns:a16="http://schemas.microsoft.com/office/drawing/2014/main" id="{C2205D3E-2E59-4B6A-0F47-5248E9B7BCF3}"/>
              </a:ext>
            </a:extLst>
          </p:cNvPr>
          <p:cNvSpPr txBox="1"/>
          <p:nvPr/>
        </p:nvSpPr>
        <p:spPr>
          <a:xfrm>
            <a:off x="9237240" y="424405"/>
            <a:ext cx="254964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ea typeface="+mn-lt"/>
                <a:cs typeface="+mn-lt"/>
              </a:rPr>
              <a:t>Growth trends of BEVs and PHEVs over various model years.</a:t>
            </a:r>
            <a:endParaRPr lang="en-US"/>
          </a:p>
          <a:p>
            <a:pPr marL="285750" indent="-285750">
              <a:buFont typeface="Arial"/>
              <a:buChar char="•"/>
            </a:pPr>
            <a:endParaRPr lang="en-GB">
              <a:ea typeface="+mn-lt"/>
              <a:cs typeface="+mn-lt"/>
            </a:endParaRPr>
          </a:p>
          <a:p>
            <a:pPr marL="285750" indent="-285750">
              <a:buFont typeface="Arial"/>
              <a:buChar char="•"/>
            </a:pPr>
            <a:r>
              <a:rPr lang="en-GB">
                <a:ea typeface="+mn-lt"/>
                <a:cs typeface="+mn-lt"/>
              </a:rPr>
              <a:t>Notable increase in BEV counts, particularly a sharp rise post-2020.</a:t>
            </a:r>
            <a:endParaRPr lang="en-GB"/>
          </a:p>
          <a:p>
            <a:pPr marL="285750" indent="-285750">
              <a:buFont typeface="Arial"/>
              <a:buChar char="•"/>
            </a:pPr>
            <a:endParaRPr lang="en-GB">
              <a:ea typeface="+mn-lt"/>
              <a:cs typeface="+mn-lt"/>
            </a:endParaRPr>
          </a:p>
          <a:p>
            <a:pPr marL="285750" indent="-285750">
              <a:buFont typeface="Arial"/>
              <a:buChar char="•"/>
            </a:pPr>
            <a:r>
              <a:rPr lang="en-GB">
                <a:ea typeface="+mn-lt"/>
                <a:cs typeface="+mn-lt"/>
              </a:rPr>
              <a:t>PHEVs show less growth compared to BEVs, indicating a shift towards </a:t>
            </a:r>
            <a:r>
              <a:rPr lang="en-GB" err="1">
                <a:ea typeface="+mn-lt"/>
                <a:cs typeface="+mn-lt"/>
              </a:rPr>
              <a:t>favoring</a:t>
            </a:r>
            <a:r>
              <a:rPr lang="en-GB">
                <a:ea typeface="+mn-lt"/>
                <a:cs typeface="+mn-lt"/>
              </a:rPr>
              <a:t> BEVs.</a:t>
            </a:r>
            <a:endParaRPr lang="en-GB"/>
          </a:p>
          <a:p>
            <a:pPr marL="285750" indent="-285750">
              <a:buFont typeface="Arial"/>
              <a:buChar char="•"/>
            </a:pPr>
            <a:endParaRPr lang="en-GB">
              <a:ea typeface="+mn-lt"/>
              <a:cs typeface="+mn-lt"/>
            </a:endParaRPr>
          </a:p>
          <a:p>
            <a:pPr marL="285750" indent="-285750">
              <a:buFont typeface="Arial"/>
              <a:buChar char="•"/>
            </a:pPr>
            <a:r>
              <a:rPr lang="en-GB">
                <a:ea typeface="+mn-lt"/>
                <a:cs typeface="+mn-lt"/>
              </a:rPr>
              <a:t>Recent Surge in BEVs suggests increased production and adoption.</a:t>
            </a:r>
            <a:endParaRPr lang="en-GB"/>
          </a:p>
          <a:p>
            <a:endParaRPr lang="en-GB"/>
          </a:p>
          <a:p>
            <a:endParaRPr lang="en-GB"/>
          </a:p>
        </p:txBody>
      </p:sp>
    </p:spTree>
    <p:extLst>
      <p:ext uri="{BB962C8B-B14F-4D97-AF65-F5344CB8AC3E}">
        <p14:creationId xmlns:p14="http://schemas.microsoft.com/office/powerpoint/2010/main" val="211181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brands&#10;&#10;Description automatically generated">
            <a:extLst>
              <a:ext uri="{FF2B5EF4-FFF2-40B4-BE49-F238E27FC236}">
                <a16:creationId xmlns:a16="http://schemas.microsoft.com/office/drawing/2014/main" id="{DFD7BADC-F201-7FF7-A81E-BF68ED5682F7}"/>
              </a:ext>
            </a:extLst>
          </p:cNvPr>
          <p:cNvPicPr>
            <a:picLocks noChangeAspect="1"/>
          </p:cNvPicPr>
          <p:nvPr/>
        </p:nvPicPr>
        <p:blipFill>
          <a:blip r:embed="rId2"/>
          <a:stretch>
            <a:fillRect/>
          </a:stretch>
        </p:blipFill>
        <p:spPr>
          <a:xfrm>
            <a:off x="457200" y="508000"/>
            <a:ext cx="8610600" cy="5842000"/>
          </a:xfrm>
          <a:prstGeom prst="rect">
            <a:avLst/>
          </a:prstGeom>
        </p:spPr>
      </p:pic>
      <p:sp>
        <p:nvSpPr>
          <p:cNvPr id="5" name="TextBox 4">
            <a:extLst>
              <a:ext uri="{FF2B5EF4-FFF2-40B4-BE49-F238E27FC236}">
                <a16:creationId xmlns:a16="http://schemas.microsoft.com/office/drawing/2014/main" id="{812E81F3-CE6F-775E-3CF9-967295259E14}"/>
              </a:ext>
            </a:extLst>
          </p:cNvPr>
          <p:cNvSpPr txBox="1"/>
          <p:nvPr/>
        </p:nvSpPr>
        <p:spPr>
          <a:xfrm>
            <a:off x="9419166" y="486833"/>
            <a:ext cx="24130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a:ea typeface="+mn-lt"/>
                <a:cs typeface="+mn-lt"/>
              </a:rPr>
              <a:t>Market Leader: Tesla </a:t>
            </a:r>
            <a:endParaRPr lang="en-GB" b="1"/>
          </a:p>
          <a:p>
            <a:pPr marL="285750" indent="-285750">
              <a:buFont typeface="Arial"/>
              <a:buChar char="•"/>
            </a:pPr>
            <a:endParaRPr lang="en-GB" b="1">
              <a:ea typeface="+mn-lt"/>
              <a:cs typeface="+mn-lt"/>
            </a:endParaRPr>
          </a:p>
          <a:p>
            <a:pPr marL="285750" indent="-285750">
              <a:buFont typeface="Arial"/>
              <a:buChar char="•"/>
            </a:pPr>
            <a:r>
              <a:rPr lang="en-GB" b="1">
                <a:ea typeface="+mn-lt"/>
                <a:cs typeface="+mn-lt"/>
              </a:rPr>
              <a:t>Brand Hierarchy: There is a sequential decrease in EV counts from Tesla to BMW</a:t>
            </a:r>
            <a:endParaRPr lang="en-GB"/>
          </a:p>
          <a:p>
            <a:pPr marL="285750" indent="-285750">
              <a:buFont typeface="Arial"/>
              <a:buChar char="•"/>
            </a:pPr>
            <a:endParaRPr lang="en-GB" b="1">
              <a:ea typeface="+mn-lt"/>
              <a:cs typeface="+mn-lt"/>
            </a:endParaRPr>
          </a:p>
          <a:p>
            <a:endParaRPr lang="en-GB" b="1"/>
          </a:p>
        </p:txBody>
      </p:sp>
    </p:spTree>
    <p:extLst>
      <p:ext uri="{BB962C8B-B14F-4D97-AF65-F5344CB8AC3E}">
        <p14:creationId xmlns:p14="http://schemas.microsoft.com/office/powerpoint/2010/main" val="1618442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numbers and letters&#10;&#10;Description automatically generated">
            <a:extLst>
              <a:ext uri="{FF2B5EF4-FFF2-40B4-BE49-F238E27FC236}">
                <a16:creationId xmlns:a16="http://schemas.microsoft.com/office/drawing/2014/main" id="{4D27E1D4-6980-0816-930F-03B26F9AB126}"/>
              </a:ext>
            </a:extLst>
          </p:cNvPr>
          <p:cNvPicPr>
            <a:picLocks noChangeAspect="1"/>
          </p:cNvPicPr>
          <p:nvPr/>
        </p:nvPicPr>
        <p:blipFill>
          <a:blip r:embed="rId2"/>
          <a:stretch>
            <a:fillRect/>
          </a:stretch>
        </p:blipFill>
        <p:spPr>
          <a:xfrm>
            <a:off x="426508" y="466726"/>
            <a:ext cx="8629650" cy="6072716"/>
          </a:xfrm>
          <a:prstGeom prst="rect">
            <a:avLst/>
          </a:prstGeom>
        </p:spPr>
      </p:pic>
      <p:sp>
        <p:nvSpPr>
          <p:cNvPr id="5" name="TextBox 4">
            <a:extLst>
              <a:ext uri="{FF2B5EF4-FFF2-40B4-BE49-F238E27FC236}">
                <a16:creationId xmlns:a16="http://schemas.microsoft.com/office/drawing/2014/main" id="{8E3465A9-50C2-B3DC-77F7-DE7A0E36B97C}"/>
              </a:ext>
            </a:extLst>
          </p:cNvPr>
          <p:cNvSpPr txBox="1"/>
          <p:nvPr/>
        </p:nvSpPr>
        <p:spPr>
          <a:xfrm>
            <a:off x="9271000" y="476250"/>
            <a:ext cx="27305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a:ea typeface="+mn-lt"/>
                <a:cs typeface="+mn-lt"/>
              </a:rPr>
              <a:t>Top Model</a:t>
            </a:r>
            <a:r>
              <a:rPr lang="en-GB">
                <a:ea typeface="+mn-lt"/>
                <a:cs typeface="+mn-lt"/>
              </a:rPr>
              <a:t>: Model Y is most prevalent, shown in the darkest blue.</a:t>
            </a:r>
            <a:endParaRPr lang="en-US"/>
          </a:p>
          <a:p>
            <a:pPr marL="285750" indent="-285750">
              <a:buFont typeface="Arial"/>
              <a:buChar char="•"/>
            </a:pPr>
            <a:endParaRPr lang="en-GB">
              <a:ea typeface="+mn-lt"/>
              <a:cs typeface="+mn-lt"/>
            </a:endParaRPr>
          </a:p>
          <a:p>
            <a:pPr marL="285750" indent="-285750">
              <a:buFont typeface="Arial"/>
              <a:buChar char="•"/>
            </a:pPr>
            <a:r>
              <a:rPr lang="en-GB" b="1">
                <a:ea typeface="+mn-lt"/>
                <a:cs typeface="+mn-lt"/>
              </a:rPr>
              <a:t>Leading Models</a:t>
            </a:r>
            <a:r>
              <a:rPr lang="en-GB">
                <a:ea typeface="+mn-lt"/>
                <a:cs typeface="+mn-lt"/>
              </a:rPr>
              <a:t>: Followed by Model 3, LEAF and others in descending order of frequency.</a:t>
            </a:r>
            <a:endParaRPr lang="en-GB"/>
          </a:p>
          <a:p>
            <a:pPr marL="285750" indent="-285750">
              <a:buFont typeface="Arial"/>
              <a:buChar char="•"/>
            </a:pPr>
            <a:endParaRPr lang="en-GB">
              <a:ea typeface="+mn-lt"/>
              <a:cs typeface="+mn-lt"/>
            </a:endParaRPr>
          </a:p>
          <a:p>
            <a:pPr marL="285750" indent="-285750">
              <a:buFont typeface="Arial"/>
              <a:buChar char="•"/>
            </a:pPr>
            <a:r>
              <a:rPr lang="en-GB" b="1">
                <a:ea typeface="+mn-lt"/>
                <a:cs typeface="+mn-lt"/>
              </a:rPr>
              <a:t>Least Common</a:t>
            </a:r>
            <a:r>
              <a:rPr lang="en-GB">
                <a:ea typeface="+mn-lt"/>
                <a:cs typeface="+mn-lt"/>
              </a:rPr>
              <a:t>: Mustang Mach-E appears as the least common among the top ten.</a:t>
            </a:r>
            <a:endParaRPr lang="en-GB"/>
          </a:p>
          <a:p>
            <a:endParaRPr lang="en-GB"/>
          </a:p>
        </p:txBody>
      </p:sp>
    </p:spTree>
    <p:extLst>
      <p:ext uri="{BB962C8B-B14F-4D97-AF65-F5344CB8AC3E}">
        <p14:creationId xmlns:p14="http://schemas.microsoft.com/office/powerpoint/2010/main" val="299278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trail in front of a car">
            <a:extLst>
              <a:ext uri="{FF2B5EF4-FFF2-40B4-BE49-F238E27FC236}">
                <a16:creationId xmlns:a16="http://schemas.microsoft.com/office/drawing/2014/main" id="{5E4912CE-576F-1205-FFF7-0BAC2867D17B}"/>
              </a:ext>
            </a:extLst>
          </p:cNvPr>
          <p:cNvPicPr>
            <a:picLocks noChangeAspect="1"/>
          </p:cNvPicPr>
          <p:nvPr/>
        </p:nvPicPr>
        <p:blipFill rotWithShape="1">
          <a:blip r:embed="rId2">
            <a:alphaModFix amt="50000"/>
          </a:blip>
          <a:srcRect l="22757" r="20601" b="-3"/>
          <a:stretch/>
        </p:blipFill>
        <p:spPr>
          <a:xfrm>
            <a:off x="20" y="10"/>
            <a:ext cx="6095979" cy="6857990"/>
          </a:xfrm>
          <a:prstGeom prst="rect">
            <a:avLst/>
          </a:prstGeom>
        </p:spPr>
      </p:pic>
      <p:sp>
        <p:nvSpPr>
          <p:cNvPr id="2" name="Title 1">
            <a:extLst>
              <a:ext uri="{FF2B5EF4-FFF2-40B4-BE49-F238E27FC236}">
                <a16:creationId xmlns:a16="http://schemas.microsoft.com/office/drawing/2014/main" id="{97034C24-87C2-01B9-E136-EFD221FF0BF4}"/>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Major findings</a:t>
            </a:r>
          </a:p>
        </p:txBody>
      </p:sp>
      <p:sp>
        <p:nvSpPr>
          <p:cNvPr id="3" name="Content Placeholder 2">
            <a:extLst>
              <a:ext uri="{FF2B5EF4-FFF2-40B4-BE49-F238E27FC236}">
                <a16:creationId xmlns:a16="http://schemas.microsoft.com/office/drawing/2014/main" id="{C5EE803B-B796-1D1D-BAE0-ADAFBBCB4B97}"/>
              </a:ext>
            </a:extLst>
          </p:cNvPr>
          <p:cNvSpPr>
            <a:spLocks noGrp="1"/>
          </p:cNvSpPr>
          <p:nvPr>
            <p:ph idx="1"/>
          </p:nvPr>
        </p:nvSpPr>
        <p:spPr>
          <a:xfrm>
            <a:off x="7179972" y="762000"/>
            <a:ext cx="3825025" cy="5334000"/>
          </a:xfrm>
        </p:spPr>
        <p:txBody>
          <a:bodyPr vert="horz" lIns="91440" tIns="45720" rIns="91440" bIns="45720" rtlCol="0" anchor="ctr">
            <a:normAutofit lnSpcReduction="10000"/>
          </a:bodyPr>
          <a:lstStyle/>
          <a:p>
            <a:pPr>
              <a:lnSpc>
                <a:spcPct val="120000"/>
              </a:lnSpc>
            </a:pPr>
            <a:r>
              <a:rPr lang="en-US">
                <a:ea typeface="+mn-lt"/>
                <a:cs typeface="+mn-lt"/>
              </a:rPr>
              <a:t>The dataset mainly includes recent models, with few older models before 2010 indicating limited early electric vehicles.</a:t>
            </a:r>
          </a:p>
          <a:p>
            <a:pPr>
              <a:lnSpc>
                <a:spcPct val="120000"/>
              </a:lnSpc>
            </a:pPr>
            <a:r>
              <a:rPr lang="en-US"/>
              <a:t>EV counts were increased over the time</a:t>
            </a:r>
          </a:p>
          <a:p>
            <a:pPr>
              <a:lnSpc>
                <a:spcPct val="120000"/>
              </a:lnSpc>
            </a:pPr>
            <a:r>
              <a:rPr lang="en-US">
                <a:ea typeface="+mn-lt"/>
                <a:cs typeface="+mn-lt"/>
              </a:rPr>
              <a:t>Noticeable drop in recent model year's range and then surge in BEVs need investigation</a:t>
            </a:r>
            <a:endParaRPr lang="en-US"/>
          </a:p>
          <a:p>
            <a:pPr>
              <a:lnSpc>
                <a:spcPct val="120000"/>
              </a:lnSpc>
            </a:pPr>
            <a:r>
              <a:rPr lang="en-US"/>
              <a:t>Electric range is noticeably high in newer models</a:t>
            </a:r>
          </a:p>
          <a:p>
            <a:pPr>
              <a:lnSpc>
                <a:spcPct val="120000"/>
              </a:lnSpc>
            </a:pPr>
            <a:r>
              <a:rPr lang="en-US"/>
              <a:t>Tesla is the topmost brand in EV</a:t>
            </a:r>
          </a:p>
          <a:p>
            <a:pPr>
              <a:lnSpc>
                <a:spcPct val="120000"/>
              </a:lnSpc>
            </a:pPr>
            <a:r>
              <a:rPr lang="en-US"/>
              <a:t>Model Y is the topmost model in EV</a:t>
            </a:r>
          </a:p>
          <a:p>
            <a:pPr>
              <a:lnSpc>
                <a:spcPct val="120000"/>
              </a:lnSpc>
            </a:pPr>
            <a:endParaRPr lang="en-US"/>
          </a:p>
          <a:p>
            <a:pPr>
              <a:lnSpc>
                <a:spcPct val="120000"/>
              </a:lnSpc>
            </a:pPr>
            <a:endParaRPr lang="en-US"/>
          </a:p>
        </p:txBody>
      </p:sp>
    </p:spTree>
    <p:extLst>
      <p:ext uri="{BB962C8B-B14F-4D97-AF65-F5344CB8AC3E}">
        <p14:creationId xmlns:p14="http://schemas.microsoft.com/office/powerpoint/2010/main" val="254869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93CE-08DF-2BB9-3EC2-AF944B3A414A}"/>
              </a:ext>
            </a:extLst>
          </p:cNvPr>
          <p:cNvSpPr>
            <a:spLocks noGrp="1"/>
          </p:cNvSpPr>
          <p:nvPr>
            <p:ph type="title"/>
          </p:nvPr>
        </p:nvSpPr>
        <p:spPr/>
        <p:txBody>
          <a:bodyPr/>
          <a:lstStyle/>
          <a:p>
            <a:r>
              <a:rPr lang="en-US"/>
              <a:t>Limitation And Future scope</a:t>
            </a:r>
          </a:p>
        </p:txBody>
      </p:sp>
      <p:sp>
        <p:nvSpPr>
          <p:cNvPr id="3" name="Content Placeholder 2">
            <a:extLst>
              <a:ext uri="{FF2B5EF4-FFF2-40B4-BE49-F238E27FC236}">
                <a16:creationId xmlns:a16="http://schemas.microsoft.com/office/drawing/2014/main" id="{C83208C4-8ED5-C0C9-4735-6075DFC6B5B0}"/>
              </a:ext>
            </a:extLst>
          </p:cNvPr>
          <p:cNvSpPr>
            <a:spLocks noGrp="1"/>
          </p:cNvSpPr>
          <p:nvPr>
            <p:ph idx="1"/>
          </p:nvPr>
        </p:nvSpPr>
        <p:spPr/>
        <p:txBody>
          <a:bodyPr vert="horz" lIns="91440" tIns="45720" rIns="91440" bIns="45720" rtlCol="0" anchor="t">
            <a:normAutofit/>
          </a:bodyPr>
          <a:lstStyle/>
          <a:p>
            <a:r>
              <a:rPr lang="en-US" b="1">
                <a:ea typeface="+mn-lt"/>
                <a:cs typeface="+mn-lt"/>
              </a:rPr>
              <a:t>Geographic Scope</a:t>
            </a:r>
            <a:r>
              <a:rPr lang="en-US">
                <a:ea typeface="+mn-lt"/>
                <a:cs typeface="+mn-lt"/>
              </a:rPr>
              <a:t>: The study is limited to Washington state, reducing the broader applicability of the findings and hindering insights into national and regional EV market trends.</a:t>
            </a:r>
          </a:p>
          <a:p>
            <a:r>
              <a:rPr lang="en-US" b="1">
                <a:ea typeface="+mn-lt"/>
                <a:cs typeface="+mn-lt"/>
              </a:rPr>
              <a:t>Detailed Pricing Analysis:</a:t>
            </a:r>
            <a:r>
              <a:rPr lang="en-US">
                <a:ea typeface="+mn-lt"/>
                <a:cs typeface="+mn-lt"/>
              </a:rPr>
              <a:t> 75th percentile of `Base MSRP` is 0.</a:t>
            </a:r>
          </a:p>
          <a:p>
            <a:r>
              <a:rPr lang="en-US" b="1">
                <a:ea typeface="+mn-lt"/>
                <a:cs typeface="+mn-lt"/>
              </a:rPr>
              <a:t>Extended Geographic Analysis: </a:t>
            </a:r>
            <a:r>
              <a:rPr lang="en-US">
                <a:ea typeface="+mn-lt"/>
                <a:cs typeface="+mn-lt"/>
              </a:rPr>
              <a:t>Nationwide data</a:t>
            </a:r>
          </a:p>
          <a:p>
            <a:endParaRPr lang="en-US">
              <a:ea typeface="+mn-lt"/>
              <a:cs typeface="+mn-lt"/>
            </a:endParaRPr>
          </a:p>
          <a:p>
            <a:endParaRPr lang="en-US">
              <a:ea typeface="+mn-lt"/>
              <a:cs typeface="Arial"/>
            </a:endParaRPr>
          </a:p>
        </p:txBody>
      </p:sp>
    </p:spTree>
    <p:extLst>
      <p:ext uri="{BB962C8B-B14F-4D97-AF65-F5344CB8AC3E}">
        <p14:creationId xmlns:p14="http://schemas.microsoft.com/office/powerpoint/2010/main" val="77524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ar view of Tesla roadster">
            <a:extLst>
              <a:ext uri="{FF2B5EF4-FFF2-40B4-BE49-F238E27FC236}">
                <a16:creationId xmlns:a16="http://schemas.microsoft.com/office/drawing/2014/main" id="{CF240B19-7692-6BAF-1BC9-9440F959A573}"/>
              </a:ext>
            </a:extLst>
          </p:cNvPr>
          <p:cNvPicPr>
            <a:picLocks noChangeAspect="1"/>
          </p:cNvPicPr>
          <p:nvPr/>
        </p:nvPicPr>
        <p:blipFill rotWithShape="1">
          <a:blip r:embed="rId2">
            <a:alphaModFix amt="50000"/>
          </a:blip>
          <a:srcRect l="17819" r="17514"/>
          <a:stretch/>
        </p:blipFill>
        <p:spPr>
          <a:xfrm>
            <a:off x="20" y="10"/>
            <a:ext cx="6095979" cy="6857990"/>
          </a:xfrm>
          <a:prstGeom prst="rect">
            <a:avLst/>
          </a:prstGeom>
        </p:spPr>
      </p:pic>
      <p:sp>
        <p:nvSpPr>
          <p:cNvPr id="2" name="Title 1">
            <a:extLst>
              <a:ext uri="{FF2B5EF4-FFF2-40B4-BE49-F238E27FC236}">
                <a16:creationId xmlns:a16="http://schemas.microsoft.com/office/drawing/2014/main" id="{B71BC0BE-B3B7-B827-1BAA-FB455441CBEC}"/>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conclusion</a:t>
            </a:r>
          </a:p>
        </p:txBody>
      </p:sp>
      <p:sp>
        <p:nvSpPr>
          <p:cNvPr id="3" name="Content Placeholder 2">
            <a:extLst>
              <a:ext uri="{FF2B5EF4-FFF2-40B4-BE49-F238E27FC236}">
                <a16:creationId xmlns:a16="http://schemas.microsoft.com/office/drawing/2014/main" id="{B306966E-FE74-0FB2-FBB1-2B2109F8CE94}"/>
              </a:ext>
            </a:extLst>
          </p:cNvPr>
          <p:cNvSpPr>
            <a:spLocks noGrp="1"/>
          </p:cNvSpPr>
          <p:nvPr>
            <p:ph idx="1"/>
          </p:nvPr>
        </p:nvSpPr>
        <p:spPr>
          <a:xfrm>
            <a:off x="7179972" y="762000"/>
            <a:ext cx="3825025" cy="5334000"/>
          </a:xfrm>
        </p:spPr>
        <p:txBody>
          <a:bodyPr vert="horz" lIns="91440" tIns="45720" rIns="91440" bIns="45720" rtlCol="0" anchor="ctr">
            <a:normAutofit/>
          </a:bodyPr>
          <a:lstStyle/>
          <a:p>
            <a:r>
              <a:rPr lang="en-US"/>
              <a:t>Buy a Tesla (Model Y)</a:t>
            </a:r>
          </a:p>
        </p:txBody>
      </p:sp>
    </p:spTree>
    <p:extLst>
      <p:ext uri="{BB962C8B-B14F-4D97-AF65-F5344CB8AC3E}">
        <p14:creationId xmlns:p14="http://schemas.microsoft.com/office/powerpoint/2010/main" val="405939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E7C10-196F-573C-1E98-9A1CBE331730}"/>
              </a:ext>
            </a:extLst>
          </p:cNvPr>
          <p:cNvSpPr>
            <a:spLocks noGrp="1"/>
          </p:cNvSpPr>
          <p:nvPr>
            <p:ph type="title"/>
          </p:nvPr>
        </p:nvSpPr>
        <p:spPr>
          <a:xfrm>
            <a:off x="1524000" y="762001"/>
            <a:ext cx="9144000" cy="869092"/>
          </a:xfrm>
        </p:spPr>
        <p:txBody>
          <a:bodyPr>
            <a:normAutofit/>
          </a:bodyPr>
          <a:lstStyle/>
          <a:p>
            <a:pPr algn="ctr"/>
            <a:r>
              <a:rPr lang="en-US"/>
              <a:t>Data Description</a:t>
            </a:r>
          </a:p>
        </p:txBody>
      </p:sp>
      <p:graphicFrame>
        <p:nvGraphicFramePr>
          <p:cNvPr id="14" name="Content Placeholder 2">
            <a:extLst>
              <a:ext uri="{FF2B5EF4-FFF2-40B4-BE49-F238E27FC236}">
                <a16:creationId xmlns:a16="http://schemas.microsoft.com/office/drawing/2014/main" id="{97B563B6-C49B-A5D5-014C-05CF2D716864}"/>
              </a:ext>
            </a:extLst>
          </p:cNvPr>
          <p:cNvGraphicFramePr>
            <a:graphicFrameLocks noGrp="1"/>
          </p:cNvGraphicFramePr>
          <p:nvPr>
            <p:ph idx="1"/>
            <p:extLst>
              <p:ext uri="{D42A27DB-BD31-4B8C-83A1-F6EECF244321}">
                <p14:modId xmlns:p14="http://schemas.microsoft.com/office/powerpoint/2010/main" val="428439518"/>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898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phere of mesh and nodes">
            <a:extLst>
              <a:ext uri="{FF2B5EF4-FFF2-40B4-BE49-F238E27FC236}">
                <a16:creationId xmlns:a16="http://schemas.microsoft.com/office/drawing/2014/main" id="{83A21826-62AE-947E-3564-E282BF0E2BFA}"/>
              </a:ext>
            </a:extLst>
          </p:cNvPr>
          <p:cNvPicPr>
            <a:picLocks noChangeAspect="1"/>
          </p:cNvPicPr>
          <p:nvPr/>
        </p:nvPicPr>
        <p:blipFill rotWithShape="1">
          <a:blip r:embed="rId2">
            <a:alphaModFix amt="50000"/>
          </a:blip>
          <a:srcRect t="4803" r="-2" b="20195"/>
          <a:stretch/>
        </p:blipFill>
        <p:spPr>
          <a:xfrm>
            <a:off x="20" y="10"/>
            <a:ext cx="12191980" cy="6857990"/>
          </a:xfrm>
          <a:prstGeom prst="rect">
            <a:avLst/>
          </a:prstGeom>
        </p:spPr>
      </p:pic>
      <p:sp>
        <p:nvSpPr>
          <p:cNvPr id="2" name="Title 1">
            <a:extLst>
              <a:ext uri="{FF2B5EF4-FFF2-40B4-BE49-F238E27FC236}">
                <a16:creationId xmlns:a16="http://schemas.microsoft.com/office/drawing/2014/main" id="{5C0C7131-C5C5-B9F7-A55E-DF24CF6B4131}"/>
              </a:ext>
            </a:extLst>
          </p:cNvPr>
          <p:cNvSpPr>
            <a:spLocks noGrp="1"/>
          </p:cNvSpPr>
          <p:nvPr>
            <p:ph type="title"/>
          </p:nvPr>
        </p:nvSpPr>
        <p:spPr>
          <a:xfrm>
            <a:off x="1523999" y="1524000"/>
            <a:ext cx="3216673" cy="3809999"/>
          </a:xfrm>
        </p:spPr>
        <p:txBody>
          <a:bodyPr anchor="ctr">
            <a:normAutofit/>
          </a:bodyPr>
          <a:lstStyle/>
          <a:p>
            <a:pPr algn="r"/>
            <a:r>
              <a:rPr lang="en-US">
                <a:solidFill>
                  <a:srgbClr val="FFFFFF"/>
                </a:solidFill>
              </a:rPr>
              <a:t>Relevant Features</a:t>
            </a:r>
          </a:p>
        </p:txBody>
      </p:sp>
      <p:sp>
        <p:nvSpPr>
          <p:cNvPr id="3" name="Content Placeholder 2">
            <a:extLst>
              <a:ext uri="{FF2B5EF4-FFF2-40B4-BE49-F238E27FC236}">
                <a16:creationId xmlns:a16="http://schemas.microsoft.com/office/drawing/2014/main" id="{370C049E-3700-8A44-BAA1-B947F7393B34}"/>
              </a:ext>
            </a:extLst>
          </p:cNvPr>
          <p:cNvSpPr>
            <a:spLocks noGrp="1"/>
          </p:cNvSpPr>
          <p:nvPr>
            <p:ph idx="1"/>
          </p:nvPr>
        </p:nvSpPr>
        <p:spPr>
          <a:xfrm>
            <a:off x="5334001" y="762000"/>
            <a:ext cx="5334000" cy="5334000"/>
          </a:xfrm>
        </p:spPr>
        <p:txBody>
          <a:bodyPr vert="horz" lIns="91440" tIns="45720" rIns="91440" bIns="45720" rtlCol="0" anchor="ctr">
            <a:normAutofit/>
          </a:bodyPr>
          <a:lstStyle/>
          <a:p>
            <a:r>
              <a:rPr lang="en-US">
                <a:solidFill>
                  <a:srgbClr val="FFFFFF"/>
                </a:solidFill>
              </a:rPr>
              <a:t>Make - Brand</a:t>
            </a:r>
          </a:p>
          <a:p>
            <a:r>
              <a:rPr lang="en-US">
                <a:solidFill>
                  <a:srgbClr val="FFFFFF"/>
                </a:solidFill>
              </a:rPr>
              <a:t>Model – The specific model</a:t>
            </a:r>
          </a:p>
          <a:p>
            <a:r>
              <a:rPr lang="en-US">
                <a:solidFill>
                  <a:srgbClr val="FFFFFF"/>
                </a:solidFill>
              </a:rPr>
              <a:t>Electric Vehicle Type – All Electric or Plug-in Hybrid</a:t>
            </a:r>
          </a:p>
          <a:p>
            <a:r>
              <a:rPr lang="en-US">
                <a:solidFill>
                  <a:srgbClr val="FFFFFF"/>
                </a:solidFill>
              </a:rPr>
              <a:t>CAFV Eligibility – Clean Alternative Fuel Vehicles eligibility</a:t>
            </a:r>
          </a:p>
          <a:p>
            <a:r>
              <a:rPr lang="en-US">
                <a:solidFill>
                  <a:srgbClr val="FFFFFF"/>
                </a:solidFill>
              </a:rPr>
              <a:t>Electric Range – How far a vehicle can travel on its electric charge</a:t>
            </a:r>
          </a:p>
          <a:p>
            <a:r>
              <a:rPr lang="en-US">
                <a:solidFill>
                  <a:srgbClr val="FFFFFF"/>
                </a:solidFill>
              </a:rPr>
              <a:t>Electric Utility – Electric power retail service territories serving the address of the vehicle registered</a:t>
            </a:r>
          </a:p>
        </p:txBody>
      </p:sp>
    </p:spTree>
    <p:extLst>
      <p:ext uri="{BB962C8B-B14F-4D97-AF65-F5344CB8AC3E}">
        <p14:creationId xmlns:p14="http://schemas.microsoft.com/office/powerpoint/2010/main" val="3697821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72B66-5794-C2B7-F941-976F5F323A78}"/>
              </a:ext>
            </a:extLst>
          </p:cNvPr>
          <p:cNvSpPr>
            <a:spLocks noGrp="1"/>
          </p:cNvSpPr>
          <p:nvPr>
            <p:ph type="title"/>
          </p:nvPr>
        </p:nvSpPr>
        <p:spPr>
          <a:xfrm>
            <a:off x="1524000" y="762001"/>
            <a:ext cx="9144000" cy="869092"/>
          </a:xfrm>
        </p:spPr>
        <p:txBody>
          <a:bodyPr>
            <a:normAutofit/>
          </a:bodyPr>
          <a:lstStyle/>
          <a:p>
            <a:pPr algn="ctr"/>
            <a:r>
              <a:rPr lang="en-US"/>
              <a:t>EDA: Descriptive Analysis</a:t>
            </a:r>
          </a:p>
        </p:txBody>
      </p:sp>
      <p:graphicFrame>
        <p:nvGraphicFramePr>
          <p:cNvPr id="6" name="Content Placeholder 5">
            <a:extLst>
              <a:ext uri="{FF2B5EF4-FFF2-40B4-BE49-F238E27FC236}">
                <a16:creationId xmlns:a16="http://schemas.microsoft.com/office/drawing/2014/main" id="{ABF0F18F-C349-FB31-D770-858283C70F5F}"/>
              </a:ext>
            </a:extLst>
          </p:cNvPr>
          <p:cNvGraphicFramePr>
            <a:graphicFrameLocks noGrp="1"/>
          </p:cNvGraphicFramePr>
          <p:nvPr>
            <p:ph idx="1"/>
            <p:extLst>
              <p:ext uri="{D42A27DB-BD31-4B8C-83A1-F6EECF244321}">
                <p14:modId xmlns:p14="http://schemas.microsoft.com/office/powerpoint/2010/main" val="855506051"/>
              </p:ext>
            </p:extLst>
          </p:nvPr>
        </p:nvGraphicFramePr>
        <p:xfrm>
          <a:off x="1430338" y="2345659"/>
          <a:ext cx="9237663" cy="3690685"/>
        </p:xfrm>
        <a:graphic>
          <a:graphicData uri="http://schemas.openxmlformats.org/drawingml/2006/table">
            <a:tbl>
              <a:tblPr firstRow="1" bandRow="1">
                <a:tableStyleId>{69012ECD-51FC-41F1-AA8D-1B2483CD663E}</a:tableStyleId>
              </a:tblPr>
              <a:tblGrid>
                <a:gridCol w="4881812">
                  <a:extLst>
                    <a:ext uri="{9D8B030D-6E8A-4147-A177-3AD203B41FA5}">
                      <a16:colId xmlns:a16="http://schemas.microsoft.com/office/drawing/2014/main" val="2633655870"/>
                    </a:ext>
                  </a:extLst>
                </a:gridCol>
                <a:gridCol w="4355851">
                  <a:extLst>
                    <a:ext uri="{9D8B030D-6E8A-4147-A177-3AD203B41FA5}">
                      <a16:colId xmlns:a16="http://schemas.microsoft.com/office/drawing/2014/main" val="2270062339"/>
                    </a:ext>
                  </a:extLst>
                </a:gridCol>
              </a:tblGrid>
              <a:tr h="605700">
                <a:tc>
                  <a:txBody>
                    <a:bodyPr/>
                    <a:lstStyle/>
                    <a:p>
                      <a:pPr lvl="0">
                        <a:buNone/>
                      </a:pPr>
                      <a:r>
                        <a:rPr lang="en-US" sz="1900">
                          <a:solidFill>
                            <a:srgbClr val="FFFFFF"/>
                          </a:solidFill>
                        </a:rPr>
                        <a:t>Top Model</a:t>
                      </a:r>
                    </a:p>
                  </a:txBody>
                  <a:tcPr marL="235109" marR="141065" marT="141065" marB="141065"/>
                </a:tc>
                <a:tc>
                  <a:txBody>
                    <a:bodyPr/>
                    <a:lstStyle/>
                    <a:p>
                      <a:pPr lvl="0">
                        <a:buNone/>
                      </a:pPr>
                      <a:r>
                        <a:rPr lang="en-US" sz="1900">
                          <a:solidFill>
                            <a:srgbClr val="FFFFFF"/>
                          </a:solidFill>
                        </a:rPr>
                        <a:t>Tesla Model Y</a:t>
                      </a:r>
                    </a:p>
                  </a:txBody>
                  <a:tcPr marL="235109" marR="141065" marT="141065" marB="141065"/>
                </a:tc>
                <a:extLst>
                  <a:ext uri="{0D108BD9-81ED-4DB2-BD59-A6C34878D82A}">
                    <a16:rowId xmlns:a16="http://schemas.microsoft.com/office/drawing/2014/main" val="3213756015"/>
                  </a:ext>
                </a:extLst>
              </a:tr>
              <a:tr h="605700">
                <a:tc>
                  <a:txBody>
                    <a:bodyPr/>
                    <a:lstStyle/>
                    <a:p>
                      <a:r>
                        <a:rPr lang="en-US" sz="1900">
                          <a:solidFill>
                            <a:srgbClr val="FFFFFF"/>
                          </a:solidFill>
                        </a:rPr>
                        <a:t>No. Of Counties</a:t>
                      </a:r>
                    </a:p>
                  </a:txBody>
                  <a:tcPr marL="235109" marR="141065" marT="141065" marB="141065"/>
                </a:tc>
                <a:tc>
                  <a:txBody>
                    <a:bodyPr/>
                    <a:lstStyle/>
                    <a:p>
                      <a:r>
                        <a:rPr lang="en-US" sz="1900">
                          <a:solidFill>
                            <a:srgbClr val="FFFFFF"/>
                          </a:solidFill>
                        </a:rPr>
                        <a:t>187</a:t>
                      </a:r>
                    </a:p>
                  </a:txBody>
                  <a:tcPr marL="235109" marR="141065" marT="141065" marB="141065"/>
                </a:tc>
                <a:extLst>
                  <a:ext uri="{0D108BD9-81ED-4DB2-BD59-A6C34878D82A}">
                    <a16:rowId xmlns:a16="http://schemas.microsoft.com/office/drawing/2014/main" val="439219541"/>
                  </a:ext>
                </a:extLst>
              </a:tr>
              <a:tr h="495857">
                <a:tc>
                  <a:txBody>
                    <a:bodyPr/>
                    <a:lstStyle/>
                    <a:p>
                      <a:r>
                        <a:rPr lang="en-US" sz="1400">
                          <a:solidFill>
                            <a:srgbClr val="FFFFFF"/>
                          </a:solidFill>
                        </a:rPr>
                        <a:t>No. Of Cities</a:t>
                      </a:r>
                    </a:p>
                  </a:txBody>
                  <a:tcPr marL="235109" marR="122256" marT="122256" marB="122256"/>
                </a:tc>
                <a:tc>
                  <a:txBody>
                    <a:bodyPr/>
                    <a:lstStyle/>
                    <a:p>
                      <a:r>
                        <a:rPr lang="en-US" sz="1400">
                          <a:solidFill>
                            <a:srgbClr val="FFFFFF"/>
                          </a:solidFill>
                        </a:rPr>
                        <a:t>704</a:t>
                      </a:r>
                    </a:p>
                  </a:txBody>
                  <a:tcPr marL="235109" marR="122256" marT="122256" marB="122256"/>
                </a:tc>
                <a:extLst>
                  <a:ext uri="{0D108BD9-81ED-4DB2-BD59-A6C34878D82A}">
                    <a16:rowId xmlns:a16="http://schemas.microsoft.com/office/drawing/2014/main" val="887318638"/>
                  </a:ext>
                </a:extLst>
              </a:tr>
              <a:tr h="495857">
                <a:tc>
                  <a:txBody>
                    <a:bodyPr/>
                    <a:lstStyle/>
                    <a:p>
                      <a:r>
                        <a:rPr lang="en-US" sz="1400">
                          <a:solidFill>
                            <a:srgbClr val="FFFFFF"/>
                          </a:solidFill>
                        </a:rPr>
                        <a:t>No. Of Brands</a:t>
                      </a:r>
                    </a:p>
                  </a:txBody>
                  <a:tcPr marL="235109" marR="122256" marT="122256" marB="122256"/>
                </a:tc>
                <a:tc>
                  <a:txBody>
                    <a:bodyPr/>
                    <a:lstStyle/>
                    <a:p>
                      <a:r>
                        <a:rPr lang="en-US" sz="1400">
                          <a:solidFill>
                            <a:srgbClr val="FFFFFF"/>
                          </a:solidFill>
                        </a:rPr>
                        <a:t>39</a:t>
                      </a:r>
                    </a:p>
                  </a:txBody>
                  <a:tcPr marL="235109" marR="122256" marT="122256" marB="122256"/>
                </a:tc>
                <a:extLst>
                  <a:ext uri="{0D108BD9-81ED-4DB2-BD59-A6C34878D82A}">
                    <a16:rowId xmlns:a16="http://schemas.microsoft.com/office/drawing/2014/main" val="37426389"/>
                  </a:ext>
                </a:extLst>
              </a:tr>
              <a:tr h="495857">
                <a:tc>
                  <a:txBody>
                    <a:bodyPr/>
                    <a:lstStyle/>
                    <a:p>
                      <a:pPr lvl="0">
                        <a:buNone/>
                      </a:pPr>
                      <a:r>
                        <a:rPr lang="en-US" sz="1400">
                          <a:solidFill>
                            <a:srgbClr val="FFFFFF"/>
                          </a:solidFill>
                        </a:rPr>
                        <a:t>Top Brand</a:t>
                      </a:r>
                    </a:p>
                  </a:txBody>
                  <a:tcPr marL="235109" marR="122256" marT="122256" marB="122256"/>
                </a:tc>
                <a:tc>
                  <a:txBody>
                    <a:bodyPr/>
                    <a:lstStyle/>
                    <a:p>
                      <a:pPr lvl="0">
                        <a:buNone/>
                      </a:pPr>
                      <a:r>
                        <a:rPr lang="en-US" sz="1400">
                          <a:solidFill>
                            <a:srgbClr val="FFFFFF"/>
                          </a:solidFill>
                        </a:rPr>
                        <a:t>Tesla</a:t>
                      </a:r>
                    </a:p>
                  </a:txBody>
                  <a:tcPr marL="235109" marR="122256" marT="122256" marB="122256"/>
                </a:tc>
                <a:extLst>
                  <a:ext uri="{0D108BD9-81ED-4DB2-BD59-A6C34878D82A}">
                    <a16:rowId xmlns:a16="http://schemas.microsoft.com/office/drawing/2014/main" val="2875083782"/>
                  </a:ext>
                </a:extLst>
              </a:tr>
              <a:tr h="495857">
                <a:tc>
                  <a:txBody>
                    <a:bodyPr/>
                    <a:lstStyle/>
                    <a:p>
                      <a:pPr lvl="0">
                        <a:buNone/>
                      </a:pPr>
                      <a:r>
                        <a:rPr lang="en-US" sz="1400">
                          <a:solidFill>
                            <a:srgbClr val="FFFFFF"/>
                          </a:solidFill>
                        </a:rPr>
                        <a:t>Max Electric Range</a:t>
                      </a:r>
                    </a:p>
                  </a:txBody>
                  <a:tcPr marL="235109" marR="122256" marT="122256" marB="122256"/>
                </a:tc>
                <a:tc>
                  <a:txBody>
                    <a:bodyPr/>
                    <a:lstStyle/>
                    <a:p>
                      <a:pPr lvl="0">
                        <a:buNone/>
                      </a:pPr>
                      <a:r>
                        <a:rPr lang="en-US" sz="1400">
                          <a:solidFill>
                            <a:srgbClr val="FFFFFF"/>
                          </a:solidFill>
                        </a:rPr>
                        <a:t>337</a:t>
                      </a:r>
                    </a:p>
                  </a:txBody>
                  <a:tcPr marL="235109" marR="122256" marT="122256" marB="122256"/>
                </a:tc>
                <a:extLst>
                  <a:ext uri="{0D108BD9-81ED-4DB2-BD59-A6C34878D82A}">
                    <a16:rowId xmlns:a16="http://schemas.microsoft.com/office/drawing/2014/main" val="561784317"/>
                  </a:ext>
                </a:extLst>
              </a:tr>
              <a:tr h="495857">
                <a:tc>
                  <a:txBody>
                    <a:bodyPr/>
                    <a:lstStyle/>
                    <a:p>
                      <a:pPr lvl="0">
                        <a:buNone/>
                      </a:pPr>
                      <a:r>
                        <a:rPr lang="en-US" sz="1400">
                          <a:solidFill>
                            <a:srgbClr val="FFFFFF"/>
                          </a:solidFill>
                        </a:rPr>
                        <a:t>Place with the most EVs</a:t>
                      </a:r>
                    </a:p>
                  </a:txBody>
                  <a:tcPr marL="235109" marR="122256" marT="122256" marB="122256"/>
                </a:tc>
                <a:tc>
                  <a:txBody>
                    <a:bodyPr/>
                    <a:lstStyle/>
                    <a:p>
                      <a:pPr lvl="0">
                        <a:buNone/>
                      </a:pPr>
                      <a:r>
                        <a:rPr lang="en-US" sz="1400">
                          <a:solidFill>
                            <a:srgbClr val="FFFFFF"/>
                          </a:solidFill>
                        </a:rPr>
                        <a:t>Seattle, King County</a:t>
                      </a:r>
                    </a:p>
                  </a:txBody>
                  <a:tcPr marL="235109" marR="122256" marT="122256" marB="122256"/>
                </a:tc>
                <a:extLst>
                  <a:ext uri="{0D108BD9-81ED-4DB2-BD59-A6C34878D82A}">
                    <a16:rowId xmlns:a16="http://schemas.microsoft.com/office/drawing/2014/main" val="4219679084"/>
                  </a:ext>
                </a:extLst>
              </a:tr>
            </a:tbl>
          </a:graphicData>
        </a:graphic>
      </p:graphicFrame>
    </p:spTree>
    <p:extLst>
      <p:ext uri="{BB962C8B-B14F-4D97-AF65-F5344CB8AC3E}">
        <p14:creationId xmlns:p14="http://schemas.microsoft.com/office/powerpoint/2010/main" val="196206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72B66-5794-C2B7-F941-976F5F323A78}"/>
              </a:ext>
            </a:extLst>
          </p:cNvPr>
          <p:cNvSpPr>
            <a:spLocks noGrp="1"/>
          </p:cNvSpPr>
          <p:nvPr>
            <p:ph type="title"/>
          </p:nvPr>
        </p:nvSpPr>
        <p:spPr>
          <a:xfrm>
            <a:off x="1524000" y="762001"/>
            <a:ext cx="9144000" cy="869092"/>
          </a:xfrm>
        </p:spPr>
        <p:txBody>
          <a:bodyPr>
            <a:normAutofit/>
          </a:bodyPr>
          <a:lstStyle/>
          <a:p>
            <a:pPr algn="ctr"/>
            <a:r>
              <a:rPr lang="en-US"/>
              <a:t>EDA: Data Cleaning</a:t>
            </a:r>
          </a:p>
        </p:txBody>
      </p:sp>
      <p:graphicFrame>
        <p:nvGraphicFramePr>
          <p:cNvPr id="5" name="Content Placeholder 2">
            <a:extLst>
              <a:ext uri="{FF2B5EF4-FFF2-40B4-BE49-F238E27FC236}">
                <a16:creationId xmlns:a16="http://schemas.microsoft.com/office/drawing/2014/main" id="{6FBB5003-0DEC-9136-4EA3-E76EEA6099E1}"/>
              </a:ext>
            </a:extLst>
          </p:cNvPr>
          <p:cNvGraphicFramePr>
            <a:graphicFrameLocks noGrp="1"/>
          </p:cNvGraphicFramePr>
          <p:nvPr>
            <p:ph idx="1"/>
            <p:extLst>
              <p:ext uri="{D42A27DB-BD31-4B8C-83A1-F6EECF244321}">
                <p14:modId xmlns:p14="http://schemas.microsoft.com/office/powerpoint/2010/main" val="1574630149"/>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867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C1933-015B-EF02-BCD8-B6089212C3AB}"/>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Analysis - 1</a:t>
            </a:r>
          </a:p>
        </p:txBody>
      </p:sp>
      <p:sp>
        <p:nvSpPr>
          <p:cNvPr id="3" name="Content Placeholder 2">
            <a:extLst>
              <a:ext uri="{FF2B5EF4-FFF2-40B4-BE49-F238E27FC236}">
                <a16:creationId xmlns:a16="http://schemas.microsoft.com/office/drawing/2014/main" id="{E45429C3-AF95-DEBD-D582-2D24D391C970}"/>
              </a:ext>
            </a:extLst>
          </p:cNvPr>
          <p:cNvSpPr>
            <a:spLocks noGrp="1"/>
          </p:cNvSpPr>
          <p:nvPr>
            <p:ph idx="1"/>
          </p:nvPr>
        </p:nvSpPr>
        <p:spPr>
          <a:xfrm>
            <a:off x="6096000" y="762000"/>
            <a:ext cx="4572000" cy="5334000"/>
          </a:xfrm>
        </p:spPr>
        <p:txBody>
          <a:bodyPr vert="horz" lIns="91440" tIns="45720" rIns="91440" bIns="45720" rtlCol="0" anchor="ctr">
            <a:normAutofit/>
          </a:bodyPr>
          <a:lstStyle/>
          <a:p>
            <a:r>
              <a:rPr lang="en-US"/>
              <a:t>Q1: </a:t>
            </a:r>
            <a:r>
              <a:rPr lang="en-IN">
                <a:latin typeface="Arial"/>
                <a:cs typeface="Arial"/>
              </a:rPr>
              <a:t>What is the relationship between the Electric Vehicle type, CAFV eligibility and the electric utility?</a:t>
            </a:r>
            <a:endParaRPr lang="en-US">
              <a:latin typeface="Arial"/>
              <a:cs typeface="Arial"/>
            </a:endParaRPr>
          </a:p>
          <a:p>
            <a:endParaRPr lang="en-US">
              <a:latin typeface="Trade Gothic Next Light"/>
              <a:cs typeface="Arial"/>
            </a:endParaRPr>
          </a:p>
          <a:p>
            <a:endParaRPr lang="en-US"/>
          </a:p>
          <a:p>
            <a:endParaRPr lang="en-US"/>
          </a:p>
        </p:txBody>
      </p:sp>
    </p:spTree>
    <p:extLst>
      <p:ext uri="{BB962C8B-B14F-4D97-AF65-F5344CB8AC3E}">
        <p14:creationId xmlns:p14="http://schemas.microsoft.com/office/powerpoint/2010/main" val="259139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utility distribution&#10;&#10;Description automatically generated">
            <a:extLst>
              <a:ext uri="{FF2B5EF4-FFF2-40B4-BE49-F238E27FC236}">
                <a16:creationId xmlns:a16="http://schemas.microsoft.com/office/drawing/2014/main" id="{1F4ECA80-8961-5A56-88D0-D80EB4E4A4C5}"/>
              </a:ext>
            </a:extLst>
          </p:cNvPr>
          <p:cNvPicPr>
            <a:picLocks noGrp="1" noChangeAspect="1"/>
          </p:cNvPicPr>
          <p:nvPr>
            <p:ph idx="1"/>
          </p:nvPr>
        </p:nvPicPr>
        <p:blipFill>
          <a:blip r:embed="rId2"/>
          <a:stretch>
            <a:fillRect/>
          </a:stretch>
        </p:blipFill>
        <p:spPr>
          <a:xfrm>
            <a:off x="209317" y="1031157"/>
            <a:ext cx="8607966" cy="4793848"/>
          </a:xfrm>
        </p:spPr>
      </p:pic>
      <p:sp>
        <p:nvSpPr>
          <p:cNvPr id="2" name="TextBox 1">
            <a:extLst>
              <a:ext uri="{FF2B5EF4-FFF2-40B4-BE49-F238E27FC236}">
                <a16:creationId xmlns:a16="http://schemas.microsoft.com/office/drawing/2014/main" id="{6C0B0F5A-0307-3D77-37D1-C32E78557E9F}"/>
              </a:ext>
            </a:extLst>
          </p:cNvPr>
          <p:cNvSpPr txBox="1"/>
          <p:nvPr/>
        </p:nvSpPr>
        <p:spPr>
          <a:xfrm>
            <a:off x="9150047" y="1076476"/>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Puget Sound energy Comes at the top</a:t>
            </a:r>
          </a:p>
          <a:p>
            <a:pPr marL="285750" indent="-285750">
              <a:buFont typeface="Arial"/>
              <a:buChar char="•"/>
            </a:pPr>
            <a:r>
              <a:rPr lang="en-US"/>
              <a:t>Bonneville, Tacoma and Seattle take the next positions but consist of almost half the territories.</a:t>
            </a:r>
          </a:p>
        </p:txBody>
      </p:sp>
    </p:spTree>
    <p:extLst>
      <p:ext uri="{BB962C8B-B14F-4D97-AF65-F5344CB8AC3E}">
        <p14:creationId xmlns:p14="http://schemas.microsoft.com/office/powerpoint/2010/main" val="32536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5BE1F7E-8D81-425E-A546-F57DADBDB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electric utility&#10;&#10;Description automatically generated">
            <a:extLst>
              <a:ext uri="{FF2B5EF4-FFF2-40B4-BE49-F238E27FC236}">
                <a16:creationId xmlns:a16="http://schemas.microsoft.com/office/drawing/2014/main" id="{90F7F51B-C23C-7E6D-29FD-C35CD7453508}"/>
              </a:ext>
            </a:extLst>
          </p:cNvPr>
          <p:cNvPicPr>
            <a:picLocks noChangeAspect="1"/>
          </p:cNvPicPr>
          <p:nvPr/>
        </p:nvPicPr>
        <p:blipFill rotWithShape="1">
          <a:blip r:embed="rId2"/>
          <a:srcRect t="6103"/>
          <a:stretch/>
        </p:blipFill>
        <p:spPr>
          <a:xfrm>
            <a:off x="762000" y="762000"/>
            <a:ext cx="10668000" cy="5334000"/>
          </a:xfrm>
          <a:prstGeom prst="rect">
            <a:avLst/>
          </a:prstGeom>
        </p:spPr>
      </p:pic>
    </p:spTree>
    <p:extLst>
      <p:ext uri="{BB962C8B-B14F-4D97-AF65-F5344CB8AC3E}">
        <p14:creationId xmlns:p14="http://schemas.microsoft.com/office/powerpoint/2010/main" val="2840428296"/>
      </p:ext>
    </p:extLst>
  </p:cSld>
  <p:clrMapOvr>
    <a:masterClrMapping/>
  </p:clrMapOvr>
</p:sld>
</file>

<file path=ppt/theme/theme1.xml><?xml version="1.0" encoding="utf-8"?>
<a:theme xmlns:a="http://schemas.openxmlformats.org/drawingml/2006/main" name="PortalVTI">
  <a:themeElements>
    <a:clrScheme name="AnalogousFromDarkSeedRightStep">
      <a:dk1>
        <a:srgbClr val="000000"/>
      </a:dk1>
      <a:lt1>
        <a:srgbClr val="FFFFFF"/>
      </a:lt1>
      <a:dk2>
        <a:srgbClr val="1B2F2D"/>
      </a:dk2>
      <a:lt2>
        <a:srgbClr val="F2F3F0"/>
      </a:lt2>
      <a:accent1>
        <a:srgbClr val="6B2CE7"/>
      </a:accent1>
      <a:accent2>
        <a:srgbClr val="A617D5"/>
      </a:accent2>
      <a:accent3>
        <a:srgbClr val="E729C6"/>
      </a:accent3>
      <a:accent4>
        <a:srgbClr val="D51766"/>
      </a:accent4>
      <a:accent5>
        <a:srgbClr val="E72A29"/>
      </a:accent5>
      <a:accent6>
        <a:srgbClr val="D56717"/>
      </a:accent6>
      <a:hlink>
        <a:srgbClr val="339B8B"/>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PortalVTI</vt:lpstr>
      <vt:lpstr>Electric Vehicle Analysis</vt:lpstr>
      <vt:lpstr>What is an Electric Vehicle?</vt:lpstr>
      <vt:lpstr>Data Description</vt:lpstr>
      <vt:lpstr>Relevant Features</vt:lpstr>
      <vt:lpstr>EDA: Descriptive Analysis</vt:lpstr>
      <vt:lpstr>EDA: Data Cleaning</vt:lpstr>
      <vt:lpstr>Analysis - 1</vt:lpstr>
      <vt:lpstr>PowerPoint Presentation</vt:lpstr>
      <vt:lpstr>PowerPoint Presentation</vt:lpstr>
      <vt:lpstr>Key findings</vt:lpstr>
      <vt:lpstr>Analysis - 2</vt:lpstr>
      <vt:lpstr>PowerPoint Presentation</vt:lpstr>
      <vt:lpstr>PowerPoint Presentation</vt:lpstr>
      <vt:lpstr>PowerPoint Presentation</vt:lpstr>
      <vt:lpstr>Analysis - 3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findings</vt:lpstr>
      <vt:lpstr>Limitation And 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2024-04-29T15:33:35Z</dcterms:created>
  <dcterms:modified xsi:type="dcterms:W3CDTF">2024-08-24T20:39:46Z</dcterms:modified>
</cp:coreProperties>
</file>